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6"/>
  </p:notesMasterIdLst>
  <p:sldIdLst>
    <p:sldId id="256" r:id="rId2"/>
    <p:sldId id="259" r:id="rId3"/>
    <p:sldId id="268" r:id="rId4"/>
    <p:sldId id="285" r:id="rId5"/>
    <p:sldId id="266" r:id="rId6"/>
    <p:sldId id="286" r:id="rId7"/>
    <p:sldId id="287" r:id="rId8"/>
    <p:sldId id="288" r:id="rId9"/>
    <p:sldId id="289" r:id="rId10"/>
    <p:sldId id="290" r:id="rId11"/>
    <p:sldId id="291" r:id="rId12"/>
    <p:sldId id="292" r:id="rId13"/>
    <p:sldId id="293" r:id="rId14"/>
    <p:sldId id="295" r:id="rId15"/>
  </p:sldIdLst>
  <p:sldSz cx="9144000" cy="5143500" type="screen16x9"/>
  <p:notesSz cx="6858000" cy="9144000"/>
  <p:embeddedFontLst>
    <p:embeddedFont>
      <p:font typeface="Anton" pitchFamily="2" charset="0"/>
      <p:regular r:id="rId17"/>
    </p:embeddedFont>
    <p:embeddedFont>
      <p:font typeface="Bebas Neue" panose="020B0606020202050201" pitchFamily="34" charset="0"/>
      <p:regular r:id="rId18"/>
    </p:embeddedFont>
    <p:embeddedFont>
      <p:font typeface="Berlin Sans FB Demi" panose="020E0802020502020306" pitchFamily="34" charset="0"/>
      <p:bold r:id="rId19"/>
    </p:embeddedFont>
    <p:embeddedFont>
      <p:font typeface="Catamaran" panose="020B0604020202020204" charset="0"/>
      <p:regular r:id="rId20"/>
      <p:bold r:id="rId21"/>
    </p:embeddedFont>
    <p:embeddedFont>
      <p:font typeface="Franklin Gothic Heavy" panose="020B0903020102020204" pitchFamily="34" charset="0"/>
      <p:regular r:id="rId22"/>
      <p:italic r:id="rId23"/>
    </p:embeddedFont>
    <p:embeddedFont>
      <p:font typeface="Open Sans" panose="020B06060305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77CEE3-539C-40FE-893D-AA8995659627}">
  <a:tblStyle styleId="{9577CEE3-539C-40FE-893D-AA89956596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DEB3D44-4C40-461C-A485-2735CCE0399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6900" autoAdjust="0"/>
  </p:normalViewPr>
  <p:slideViewPr>
    <p:cSldViewPr snapToGrid="0">
      <p:cViewPr varScale="1">
        <p:scale>
          <a:sx n="113" d="100"/>
          <a:sy n="113" d="100"/>
        </p:scale>
        <p:origin x="1099"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638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39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775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05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4913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356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236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054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94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rot="10800000" flipH="1">
            <a:off x="945475" y="3635250"/>
            <a:ext cx="2699775" cy="2633450"/>
            <a:chOff x="661125" y="2751225"/>
            <a:chExt cx="2699775" cy="2633450"/>
          </a:xfrm>
        </p:grpSpPr>
        <p:sp>
          <p:nvSpPr>
            <p:cNvPr id="11" name="Google Shape;11;p2"/>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a:off x="6915345" y="-12"/>
            <a:ext cx="1548637" cy="3324212"/>
            <a:chOff x="5452016" y="2824589"/>
            <a:chExt cx="689908" cy="1480916"/>
          </a:xfrm>
        </p:grpSpPr>
        <p:sp>
          <p:nvSpPr>
            <p:cNvPr id="41" name="Google Shape;41;p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5400000">
            <a:off x="7189310" y="2653816"/>
            <a:ext cx="298168" cy="3611350"/>
            <a:chOff x="9" y="2835115"/>
            <a:chExt cx="134668" cy="1631069"/>
          </a:xfrm>
        </p:grpSpPr>
        <p:sp>
          <p:nvSpPr>
            <p:cNvPr id="55" name="Google Shape;55;p2"/>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2"/>
          <p:cNvSpPr txBox="1">
            <a:spLocks noGrp="1"/>
          </p:cNvSpPr>
          <p:nvPr>
            <p:ph type="ctrTitle"/>
          </p:nvPr>
        </p:nvSpPr>
        <p:spPr>
          <a:xfrm>
            <a:off x="713225" y="835700"/>
            <a:ext cx="5243700" cy="1718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0" name="Google Shape;60;p2"/>
          <p:cNvSpPr txBox="1">
            <a:spLocks noGrp="1"/>
          </p:cNvSpPr>
          <p:nvPr>
            <p:ph type="subTitle" idx="1"/>
          </p:nvPr>
        </p:nvSpPr>
        <p:spPr>
          <a:xfrm>
            <a:off x="713225" y="2554100"/>
            <a:ext cx="5243700" cy="3696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81"/>
        <p:cNvGrpSpPr/>
        <p:nvPr/>
      </p:nvGrpSpPr>
      <p:grpSpPr>
        <a:xfrm>
          <a:off x="0" y="0"/>
          <a:ext cx="0" cy="0"/>
          <a:chOff x="0" y="0"/>
          <a:chExt cx="0" cy="0"/>
        </a:xfrm>
      </p:grpSpPr>
      <p:sp>
        <p:nvSpPr>
          <p:cNvPr id="782" name="Google Shape;782;p31"/>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 name="Google Shape;783;p31"/>
          <p:cNvGrpSpPr/>
          <p:nvPr/>
        </p:nvGrpSpPr>
        <p:grpSpPr>
          <a:xfrm rot="5400000">
            <a:off x="1013603" y="2942924"/>
            <a:ext cx="894897" cy="2922106"/>
            <a:chOff x="6961407" y="2871131"/>
            <a:chExt cx="439278" cy="1434374"/>
          </a:xfrm>
        </p:grpSpPr>
        <p:sp>
          <p:nvSpPr>
            <p:cNvPr id="784" name="Google Shape;784;p31"/>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31"/>
          <p:cNvGrpSpPr/>
          <p:nvPr/>
        </p:nvGrpSpPr>
        <p:grpSpPr>
          <a:xfrm rot="-5400000">
            <a:off x="7956785" y="-950085"/>
            <a:ext cx="947978" cy="3517490"/>
            <a:chOff x="4128096" y="2589445"/>
            <a:chExt cx="465334" cy="1726630"/>
          </a:xfrm>
        </p:grpSpPr>
        <p:sp>
          <p:nvSpPr>
            <p:cNvPr id="792" name="Google Shape;792;p31"/>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03"/>
        <p:cNvGrpSpPr/>
        <p:nvPr/>
      </p:nvGrpSpPr>
      <p:grpSpPr>
        <a:xfrm>
          <a:off x="0" y="0"/>
          <a:ext cx="0" cy="0"/>
          <a:chOff x="0" y="0"/>
          <a:chExt cx="0" cy="0"/>
        </a:xfrm>
      </p:grpSpPr>
      <p:sp>
        <p:nvSpPr>
          <p:cNvPr id="804" name="Google Shape;804;p3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32"/>
          <p:cNvGrpSpPr/>
          <p:nvPr/>
        </p:nvGrpSpPr>
        <p:grpSpPr>
          <a:xfrm rot="10800000">
            <a:off x="402247" y="-1174644"/>
            <a:ext cx="621971" cy="2700928"/>
            <a:chOff x="4792514" y="2979701"/>
            <a:chExt cx="305307" cy="1325804"/>
          </a:xfrm>
        </p:grpSpPr>
        <p:sp>
          <p:nvSpPr>
            <p:cNvPr id="806" name="Google Shape;806;p32"/>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2"/>
          <p:cNvGrpSpPr/>
          <p:nvPr/>
        </p:nvGrpSpPr>
        <p:grpSpPr>
          <a:xfrm>
            <a:off x="7456205" y="3275257"/>
            <a:ext cx="974558" cy="3164817"/>
            <a:chOff x="6278982" y="2751992"/>
            <a:chExt cx="478381" cy="1553513"/>
          </a:xfrm>
        </p:grpSpPr>
        <p:sp>
          <p:nvSpPr>
            <p:cNvPr id="812" name="Google Shape;812;p32"/>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2"/>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1"/>
        <p:cNvGrpSpPr/>
        <p:nvPr/>
      </p:nvGrpSpPr>
      <p:grpSpPr>
        <a:xfrm>
          <a:off x="0" y="0"/>
          <a:ext cx="0" cy="0"/>
          <a:chOff x="0" y="0"/>
          <a:chExt cx="0" cy="0"/>
        </a:xfrm>
      </p:grpSpPr>
      <p:sp>
        <p:nvSpPr>
          <p:cNvPr id="62" name="Google Shape;62;p3"/>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3"/>
          <p:cNvGrpSpPr/>
          <p:nvPr/>
        </p:nvGrpSpPr>
        <p:grpSpPr>
          <a:xfrm rot="10800000">
            <a:off x="6929878" y="-11"/>
            <a:ext cx="1346494" cy="2890304"/>
            <a:chOff x="5452016" y="2824589"/>
            <a:chExt cx="689908" cy="1480916"/>
          </a:xfrm>
        </p:grpSpPr>
        <p:sp>
          <p:nvSpPr>
            <p:cNvPr id="64" name="Google Shape;64;p3"/>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a:off x="7730592" y="1737649"/>
            <a:ext cx="948056" cy="3405808"/>
            <a:chOff x="8623429" y="2586962"/>
            <a:chExt cx="478381" cy="1718543"/>
          </a:xfrm>
        </p:grpSpPr>
        <p:sp>
          <p:nvSpPr>
            <p:cNvPr id="78" name="Google Shape;78;p3"/>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rot="10800000" flipH="1">
            <a:off x="945475" y="3635300"/>
            <a:ext cx="2699775" cy="2633450"/>
            <a:chOff x="661125" y="2751225"/>
            <a:chExt cx="2699775" cy="2633450"/>
          </a:xfrm>
        </p:grpSpPr>
        <p:sp>
          <p:nvSpPr>
            <p:cNvPr id="90" name="Google Shape;90;p3"/>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3"/>
          <p:cNvSpPr txBox="1">
            <a:spLocks noGrp="1"/>
          </p:cNvSpPr>
          <p:nvPr>
            <p:ph type="title"/>
          </p:nvPr>
        </p:nvSpPr>
        <p:spPr>
          <a:xfrm>
            <a:off x="713225" y="2109175"/>
            <a:ext cx="412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0" name="Google Shape;120;p3"/>
          <p:cNvSpPr txBox="1">
            <a:spLocks noGrp="1"/>
          </p:cNvSpPr>
          <p:nvPr>
            <p:ph type="title" idx="2" hasCustomPrompt="1"/>
          </p:nvPr>
        </p:nvSpPr>
        <p:spPr>
          <a:xfrm>
            <a:off x="713225" y="1155439"/>
            <a:ext cx="11358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3"/>
          <p:cNvSpPr txBox="1">
            <a:spLocks noGrp="1"/>
          </p:cNvSpPr>
          <p:nvPr>
            <p:ph type="subTitle" idx="1"/>
          </p:nvPr>
        </p:nvSpPr>
        <p:spPr>
          <a:xfrm>
            <a:off x="713225" y="2966593"/>
            <a:ext cx="4121700" cy="369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45174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76"/>
        <p:cNvGrpSpPr/>
        <p:nvPr/>
      </p:nvGrpSpPr>
      <p:grpSpPr>
        <a:xfrm>
          <a:off x="0" y="0"/>
          <a:ext cx="0" cy="0"/>
          <a:chOff x="0" y="0"/>
          <a:chExt cx="0" cy="0"/>
        </a:xfrm>
      </p:grpSpPr>
      <p:sp>
        <p:nvSpPr>
          <p:cNvPr id="577" name="Google Shape;577;p24"/>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24"/>
          <p:cNvGrpSpPr/>
          <p:nvPr/>
        </p:nvGrpSpPr>
        <p:grpSpPr>
          <a:xfrm rot="10800000">
            <a:off x="8269376" y="-1033024"/>
            <a:ext cx="764293" cy="3145045"/>
            <a:chOff x="426802" y="2674436"/>
            <a:chExt cx="397738" cy="1636680"/>
          </a:xfrm>
        </p:grpSpPr>
        <p:sp>
          <p:nvSpPr>
            <p:cNvPr id="579" name="Google Shape;579;p24"/>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4"/>
          <p:cNvGrpSpPr/>
          <p:nvPr/>
        </p:nvGrpSpPr>
        <p:grpSpPr>
          <a:xfrm rot="5400000">
            <a:off x="980486" y="3488146"/>
            <a:ext cx="586678" cy="2547665"/>
            <a:chOff x="4792514" y="2979701"/>
            <a:chExt cx="305307" cy="1325804"/>
          </a:xfrm>
        </p:grpSpPr>
        <p:sp>
          <p:nvSpPr>
            <p:cNvPr id="587" name="Google Shape;587;p24"/>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4"/>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4"/>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4"/>
          <p:cNvSpPr txBox="1">
            <a:spLocks noGrp="1"/>
          </p:cNvSpPr>
          <p:nvPr>
            <p:ph type="subTitle" idx="1"/>
          </p:nvPr>
        </p:nvSpPr>
        <p:spPr>
          <a:xfrm>
            <a:off x="834813" y="3439723"/>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3" name="Google Shape;593;p24"/>
          <p:cNvSpPr txBox="1">
            <a:spLocks noGrp="1"/>
          </p:cNvSpPr>
          <p:nvPr>
            <p:ph type="subTitle" idx="2"/>
          </p:nvPr>
        </p:nvSpPr>
        <p:spPr>
          <a:xfrm>
            <a:off x="3458787" y="3439724"/>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4" name="Google Shape;594;p24"/>
          <p:cNvSpPr txBox="1">
            <a:spLocks noGrp="1"/>
          </p:cNvSpPr>
          <p:nvPr>
            <p:ph type="subTitle" idx="3"/>
          </p:nvPr>
        </p:nvSpPr>
        <p:spPr>
          <a:xfrm>
            <a:off x="6082750" y="3439724"/>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5" name="Google Shape;59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6" name="Google Shape;596;p24"/>
          <p:cNvSpPr txBox="1">
            <a:spLocks noGrp="1"/>
          </p:cNvSpPr>
          <p:nvPr>
            <p:ph type="subTitle" idx="4"/>
          </p:nvPr>
        </p:nvSpPr>
        <p:spPr>
          <a:xfrm>
            <a:off x="834813"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7" name="Google Shape;597;p24"/>
          <p:cNvSpPr txBox="1">
            <a:spLocks noGrp="1"/>
          </p:cNvSpPr>
          <p:nvPr>
            <p:ph type="subTitle" idx="5"/>
          </p:nvPr>
        </p:nvSpPr>
        <p:spPr>
          <a:xfrm>
            <a:off x="3458790"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8" name="Google Shape;598;p24"/>
          <p:cNvSpPr txBox="1">
            <a:spLocks noGrp="1"/>
          </p:cNvSpPr>
          <p:nvPr>
            <p:ph type="subTitle" idx="6"/>
          </p:nvPr>
        </p:nvSpPr>
        <p:spPr>
          <a:xfrm>
            <a:off x="6082754"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21961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8"/>
        <p:cNvGrpSpPr/>
        <p:nvPr/>
      </p:nvGrpSpPr>
      <p:grpSpPr>
        <a:xfrm>
          <a:off x="0" y="0"/>
          <a:ext cx="0" cy="0"/>
          <a:chOff x="0" y="0"/>
          <a:chExt cx="0" cy="0"/>
        </a:xfrm>
      </p:grpSpPr>
      <p:sp>
        <p:nvSpPr>
          <p:cNvPr id="199" name="Google Shape;199;p6"/>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01" name="Google Shape;201;p6"/>
          <p:cNvGrpSpPr/>
          <p:nvPr/>
        </p:nvGrpSpPr>
        <p:grpSpPr>
          <a:xfrm rot="5400000">
            <a:off x="1164816" y="3526194"/>
            <a:ext cx="209624" cy="2539086"/>
            <a:chOff x="9" y="2835115"/>
            <a:chExt cx="134668" cy="1631069"/>
          </a:xfrm>
        </p:grpSpPr>
        <p:sp>
          <p:nvSpPr>
            <p:cNvPr id="202" name="Google Shape;202;p6"/>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6"/>
          <p:cNvGrpSpPr/>
          <p:nvPr/>
        </p:nvGrpSpPr>
        <p:grpSpPr>
          <a:xfrm rot="-5400000" flipH="1">
            <a:off x="8202187" y="-679108"/>
            <a:ext cx="457158" cy="2310231"/>
            <a:chOff x="1015564" y="2912672"/>
            <a:chExt cx="276730" cy="1398445"/>
          </a:xfrm>
        </p:grpSpPr>
        <p:sp>
          <p:nvSpPr>
            <p:cNvPr id="207" name="Google Shape;207;p6"/>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1993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19"/>
        <p:cNvGrpSpPr/>
        <p:nvPr/>
      </p:nvGrpSpPr>
      <p:grpSpPr>
        <a:xfrm>
          <a:off x="0" y="0"/>
          <a:ext cx="0" cy="0"/>
          <a:chOff x="0" y="0"/>
          <a:chExt cx="0" cy="0"/>
        </a:xfrm>
      </p:grpSpPr>
      <p:sp>
        <p:nvSpPr>
          <p:cNvPr id="220" name="Google Shape;220;p9"/>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9"/>
          <p:cNvGrpSpPr/>
          <p:nvPr/>
        </p:nvGrpSpPr>
        <p:grpSpPr>
          <a:xfrm>
            <a:off x="258082" y="2307261"/>
            <a:ext cx="599248" cy="2836249"/>
            <a:chOff x="6333570" y="2751992"/>
            <a:chExt cx="328229" cy="1553513"/>
          </a:xfrm>
        </p:grpSpPr>
        <p:sp>
          <p:nvSpPr>
            <p:cNvPr id="222" name="Google Shape;222;p9"/>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9"/>
          <p:cNvGrpSpPr/>
          <p:nvPr/>
        </p:nvGrpSpPr>
        <p:grpSpPr>
          <a:xfrm rot="10800000">
            <a:off x="8303764" y="-1"/>
            <a:ext cx="717099" cy="2510019"/>
            <a:chOff x="7780935" y="2930680"/>
            <a:chExt cx="392780" cy="1374825"/>
          </a:xfrm>
        </p:grpSpPr>
        <p:sp>
          <p:nvSpPr>
            <p:cNvPr id="228" name="Google Shape;228;p9"/>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9"/>
          <p:cNvSpPr txBox="1">
            <a:spLocks noGrp="1"/>
          </p:cNvSpPr>
          <p:nvPr>
            <p:ph type="title"/>
          </p:nvPr>
        </p:nvSpPr>
        <p:spPr>
          <a:xfrm>
            <a:off x="1274550" y="1091275"/>
            <a:ext cx="3207300" cy="158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5" name="Google Shape;235;p9"/>
          <p:cNvSpPr txBox="1">
            <a:spLocks noGrp="1"/>
          </p:cNvSpPr>
          <p:nvPr>
            <p:ph type="subTitle" idx="1"/>
          </p:nvPr>
        </p:nvSpPr>
        <p:spPr>
          <a:xfrm>
            <a:off x="1274550" y="2680600"/>
            <a:ext cx="3207300" cy="1450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236" name="Google Shape;236;p9"/>
          <p:cNvSpPr>
            <a:spLocks noGrp="1"/>
          </p:cNvSpPr>
          <p:nvPr>
            <p:ph type="pic" idx="2"/>
          </p:nvPr>
        </p:nvSpPr>
        <p:spPr>
          <a:xfrm>
            <a:off x="5145025" y="601950"/>
            <a:ext cx="3025200" cy="3939600"/>
          </a:xfrm>
          <a:prstGeom prst="rect">
            <a:avLst/>
          </a:prstGeom>
          <a:noFill/>
          <a:ln>
            <a:noFill/>
          </a:ln>
        </p:spPr>
      </p:sp>
    </p:spTree>
    <p:extLst>
      <p:ext uri="{BB962C8B-B14F-4D97-AF65-F5344CB8AC3E}">
        <p14:creationId xmlns:p14="http://schemas.microsoft.com/office/powerpoint/2010/main" val="2760721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7" r:id="rId2"/>
    <p:sldLayoutId id="2147483678" r:id="rId3"/>
    <p:sldLayoutId id="2147483682" r:id="rId4"/>
    <p:sldLayoutId id="2147483685" r:id="rId5"/>
    <p:sldLayoutId id="2147483686" r:id="rId6"/>
    <p:sldLayoutId id="214748368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mailto:Jeffrey.mcdowell@nbed.nb.ca" TargetMode="External"/><Relationship Id="rId7"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Shape 830"/>
        <p:cNvGrpSpPr/>
        <p:nvPr/>
      </p:nvGrpSpPr>
      <p:grpSpPr>
        <a:xfrm>
          <a:off x="0" y="0"/>
          <a:ext cx="0" cy="0"/>
          <a:chOff x="0" y="0"/>
          <a:chExt cx="0" cy="0"/>
        </a:xfrm>
      </p:grpSpPr>
      <p:sp>
        <p:nvSpPr>
          <p:cNvPr id="831" name="Google Shape;831;p36"/>
          <p:cNvSpPr txBox="1">
            <a:spLocks noGrp="1"/>
          </p:cNvSpPr>
          <p:nvPr>
            <p:ph type="ctrTitle"/>
          </p:nvPr>
        </p:nvSpPr>
        <p:spPr>
          <a:xfrm>
            <a:off x="713225" y="835700"/>
            <a:ext cx="5243700" cy="171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COMPUTER SCIENCE 120</a:t>
            </a:r>
            <a:endParaRPr dirty="0"/>
          </a:p>
        </p:txBody>
      </p:sp>
      <p:sp>
        <p:nvSpPr>
          <p:cNvPr id="832" name="Google Shape;832;p36"/>
          <p:cNvSpPr txBox="1">
            <a:spLocks noGrp="1"/>
          </p:cNvSpPr>
          <p:nvPr>
            <p:ph type="subTitle" idx="1"/>
          </p:nvPr>
        </p:nvSpPr>
        <p:spPr>
          <a:xfrm>
            <a:off x="713225" y="2554100"/>
            <a:ext cx="5243700" cy="3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Computers and Python Programming</a:t>
            </a:r>
            <a:endParaRPr dirty="0"/>
          </a:p>
        </p:txBody>
      </p:sp>
      <p:sp>
        <p:nvSpPr>
          <p:cNvPr id="3" name="TextBox 2">
            <a:extLst>
              <a:ext uri="{FF2B5EF4-FFF2-40B4-BE49-F238E27FC236}">
                <a16:creationId xmlns:a16="http://schemas.microsoft.com/office/drawing/2014/main" id="{23BAD205-978B-A248-2240-920350D29288}"/>
              </a:ext>
            </a:extLst>
          </p:cNvPr>
          <p:cNvSpPr txBox="1"/>
          <p:nvPr/>
        </p:nvSpPr>
        <p:spPr>
          <a:xfrm>
            <a:off x="5384800" y="4645487"/>
            <a:ext cx="3704096" cy="307777"/>
          </a:xfrm>
          <a:prstGeom prst="rect">
            <a:avLst/>
          </a:prstGeom>
          <a:noFill/>
        </p:spPr>
        <p:txBody>
          <a:bodyPr wrap="square" rtlCol="0">
            <a:spAutoFit/>
          </a:bodyPr>
          <a:lstStyle/>
          <a:p>
            <a:r>
              <a:rPr lang="en-US" dirty="0">
                <a:solidFill>
                  <a:schemeClr val="tx1"/>
                </a:solidFill>
              </a:rPr>
              <a:t> Jeffrey McDowell | Leo Hayes High School</a:t>
            </a:r>
            <a:endParaRPr lang="en-CA"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STASH YOUR TRASH &amp; RECYCLE </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017725"/>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Pick up after yourself, ALWAYS! </a:t>
            </a:r>
          </a:p>
          <a:p>
            <a:pPr marL="482600" indent="-342900" algn="l">
              <a:buFont typeface="Arial" panose="020B0604020202020204" pitchFamily="34" charset="0"/>
              <a:buChar char="•"/>
              <a:defRPr/>
            </a:pPr>
            <a:r>
              <a:rPr lang="en-US" altLang="en-US" sz="2000" dirty="0">
                <a:latin typeface="Anton"/>
              </a:rPr>
              <a:t>Clean up your garbage and recycle.</a:t>
            </a:r>
          </a:p>
          <a:p>
            <a:pPr marL="482600" indent="-342900" algn="l">
              <a:buFont typeface="Arial" panose="020B0604020202020204" pitchFamily="34" charset="0"/>
              <a:buChar char="•"/>
              <a:defRPr/>
            </a:pPr>
            <a:r>
              <a:rPr lang="en-US" altLang="en-US" sz="2000" dirty="0">
                <a:latin typeface="Anton"/>
              </a:rPr>
              <a:t>Leave workstations looking neat.  </a:t>
            </a:r>
          </a:p>
          <a:p>
            <a:pPr marL="482600" indent="-342900" algn="l">
              <a:buFont typeface="Arial" panose="020B0604020202020204" pitchFamily="34" charset="0"/>
              <a:buChar char="•"/>
              <a:defRPr/>
            </a:pPr>
            <a:r>
              <a:rPr lang="en-US" altLang="en-US" sz="2000" dirty="0">
                <a:latin typeface="Anton"/>
              </a:rPr>
              <a:t>It’s not the Custodians’ job to pick up your garbage.</a:t>
            </a:r>
          </a:p>
          <a:p>
            <a:pPr marL="482600" indent="-342900" algn="l">
              <a:buFont typeface="Arial" panose="020B0604020202020204" pitchFamily="34" charset="0"/>
              <a:buChar char="•"/>
              <a:defRPr/>
            </a:pPr>
            <a:r>
              <a:rPr lang="en-US" altLang="en-US" sz="2000" dirty="0">
                <a:latin typeface="Anton"/>
              </a:rPr>
              <a:t>PLEASE ensure you’re using the correct bins</a:t>
            </a:r>
          </a:p>
          <a:p>
            <a:pPr marL="482600" indent="-342900" algn="l">
              <a:buFont typeface="Arial" panose="020B0604020202020204" pitchFamily="34" charset="0"/>
              <a:buChar char="•"/>
              <a:defRPr/>
            </a:pPr>
            <a:endParaRPr lang="en-US" altLang="en-US" sz="2000" dirty="0">
              <a:solidFill>
                <a:srgbClr val="FF0000"/>
              </a:solidFill>
              <a:latin typeface="Anton"/>
            </a:endParaRPr>
          </a:p>
          <a:p>
            <a:pPr marL="482600" indent="-342900" algn="l">
              <a:buFont typeface="Arial" panose="020B0604020202020204" pitchFamily="34" charset="0"/>
              <a:buChar char="•"/>
              <a:defRPr/>
            </a:pPr>
            <a:r>
              <a:rPr lang="en-US" altLang="en-US" sz="2000" dirty="0">
                <a:solidFill>
                  <a:srgbClr val="FF0000"/>
                </a:solidFill>
                <a:latin typeface="Anton"/>
              </a:rPr>
              <a:t>There never to be anyone eating or drinking (from an open lid</a:t>
            </a:r>
          </a:p>
          <a:p>
            <a:pPr marL="139700" indent="0" algn="l">
              <a:defRPr/>
            </a:pPr>
            <a:r>
              <a:rPr lang="en-US" altLang="en-US" sz="2000" dirty="0">
                <a:solidFill>
                  <a:srgbClr val="FF0000"/>
                </a:solidFill>
                <a:latin typeface="Anton"/>
              </a:rPr>
              <a:t>      Container) while in the class</a:t>
            </a:r>
            <a:endParaRPr lang="en-US" altLang="en-US" sz="1800" dirty="0">
              <a:solidFill>
                <a:srgbClr val="FF0000"/>
              </a:solidFill>
              <a:latin typeface="Berlin Sans FB Demi" panose="020E0802020502020306" pitchFamily="34" charset="0"/>
            </a:endParaRPr>
          </a:p>
        </p:txBody>
      </p:sp>
    </p:spTree>
    <p:extLst>
      <p:ext uri="{BB962C8B-B14F-4D97-AF65-F5344CB8AC3E}">
        <p14:creationId xmlns:p14="http://schemas.microsoft.com/office/powerpoint/2010/main" val="298931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WASHROOM BREAKS</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017725"/>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One Student at a time will be allowed bathroom breaks</a:t>
            </a:r>
          </a:p>
          <a:p>
            <a:pPr marL="482600" indent="-342900" algn="l">
              <a:buFont typeface="Arial" panose="020B0604020202020204" pitchFamily="34" charset="0"/>
              <a:buChar char="•"/>
              <a:defRPr/>
            </a:pPr>
            <a:r>
              <a:rPr lang="en-US" altLang="en-US" sz="2000" dirty="0">
                <a:latin typeface="Anton"/>
              </a:rPr>
              <a:t>Be fast and respectful to person who may be waiting for your return</a:t>
            </a:r>
          </a:p>
          <a:p>
            <a:pPr marL="482600" indent="-342900" algn="l">
              <a:buFont typeface="Arial" panose="020B0604020202020204" pitchFamily="34" charset="0"/>
              <a:buChar char="•"/>
              <a:defRPr/>
            </a:pPr>
            <a:r>
              <a:rPr lang="en-US" altLang="en-US" sz="2000" dirty="0">
                <a:latin typeface="Anton"/>
              </a:rPr>
              <a:t>Go to the nearest washroom, no detouring</a:t>
            </a:r>
          </a:p>
          <a:p>
            <a:pPr marL="482600" indent="-342900" algn="l">
              <a:buFont typeface="Arial" panose="020B0604020202020204" pitchFamily="34" charset="0"/>
              <a:buChar char="•"/>
              <a:defRPr/>
            </a:pPr>
            <a:r>
              <a:rPr lang="en-US" altLang="en-US" sz="2000" dirty="0">
                <a:solidFill>
                  <a:srgbClr val="FF0000"/>
                </a:solidFill>
                <a:latin typeface="Anton"/>
              </a:rPr>
              <a:t>NO HANGING OUT</a:t>
            </a:r>
            <a:r>
              <a:rPr lang="en-US" altLang="en-US" sz="2000" dirty="0">
                <a:latin typeface="Anton"/>
              </a:rPr>
              <a:t> in washrooms</a:t>
            </a:r>
          </a:p>
          <a:p>
            <a:pPr marL="482600" indent="-342900" algn="l">
              <a:buFont typeface="Arial" panose="020B0604020202020204" pitchFamily="34" charset="0"/>
              <a:buChar char="•"/>
              <a:defRPr/>
            </a:pPr>
            <a:r>
              <a:rPr lang="en-US" altLang="en-US" sz="2000" dirty="0">
                <a:latin typeface="Anton"/>
              </a:rPr>
              <a:t>Prolonged absences and repeat offences will have consequences</a:t>
            </a:r>
          </a:p>
          <a:p>
            <a:pPr marL="482600" indent="-342900" algn="l">
              <a:buFont typeface="Arial" panose="020B0604020202020204" pitchFamily="34" charset="0"/>
              <a:buChar char="•"/>
              <a:defRPr/>
            </a:pPr>
            <a:endParaRPr lang="en-US" altLang="en-US" sz="2000" dirty="0">
              <a:latin typeface="Anton"/>
            </a:endParaRPr>
          </a:p>
        </p:txBody>
      </p:sp>
    </p:spTree>
    <p:extLst>
      <p:ext uri="{BB962C8B-B14F-4D97-AF65-F5344CB8AC3E}">
        <p14:creationId xmlns:p14="http://schemas.microsoft.com/office/powerpoint/2010/main" val="276687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ELECTRONIC ENTERTAINMENT DEVICES</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346909"/>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Use of personal technology in class is </a:t>
            </a:r>
            <a:r>
              <a:rPr lang="en-US" altLang="en-US" sz="2000" dirty="0">
                <a:solidFill>
                  <a:srgbClr val="FF0000"/>
                </a:solidFill>
                <a:latin typeface="Anton"/>
              </a:rPr>
              <a:t>prohibited</a:t>
            </a:r>
            <a:r>
              <a:rPr lang="en-US" altLang="en-US" sz="2000" dirty="0">
                <a:latin typeface="Anton"/>
              </a:rPr>
              <a:t> during instructional time (yes, this means cell phones)</a:t>
            </a:r>
          </a:p>
          <a:p>
            <a:pPr marL="482600" indent="-342900" algn="l">
              <a:buFont typeface="Arial" panose="020B0604020202020204" pitchFamily="34" charset="0"/>
              <a:buChar char="•"/>
              <a:defRPr/>
            </a:pPr>
            <a:r>
              <a:rPr lang="en-US" altLang="en-US" sz="2000" dirty="0">
                <a:latin typeface="Anton"/>
              </a:rPr>
              <a:t>Listening to music is allowed while working and while I am not teaching</a:t>
            </a:r>
          </a:p>
          <a:p>
            <a:pPr marL="482600" indent="-342900" algn="l">
              <a:buFont typeface="Arial" panose="020B0604020202020204" pitchFamily="34" charset="0"/>
              <a:buChar char="•"/>
              <a:defRPr/>
            </a:pPr>
            <a:r>
              <a:rPr lang="en-US" altLang="en-US" sz="2000" dirty="0">
                <a:latin typeface="Anton"/>
              </a:rPr>
              <a:t>There will be consequences for using your tech for non-class related </a:t>
            </a:r>
            <a:r>
              <a:rPr lang="en-US" altLang="en-US" sz="2000" dirty="0" err="1">
                <a:latin typeface="Anton"/>
              </a:rPr>
              <a:t>activites</a:t>
            </a:r>
            <a:r>
              <a:rPr lang="en-US" altLang="en-US" sz="2000" dirty="0">
                <a:latin typeface="Anton"/>
              </a:rPr>
              <a:t> – phones will be air-gapped in my desk until the end of class</a:t>
            </a:r>
          </a:p>
          <a:p>
            <a:pPr marL="482600" indent="-342900" algn="l">
              <a:buFont typeface="Arial" panose="020B0604020202020204" pitchFamily="34" charset="0"/>
              <a:buChar char="•"/>
              <a:defRPr/>
            </a:pPr>
            <a:endParaRPr lang="en-US" altLang="en-US" sz="2000" dirty="0">
              <a:latin typeface="Anton"/>
            </a:endParaRPr>
          </a:p>
        </p:txBody>
      </p:sp>
    </p:spTree>
    <p:extLst>
      <p:ext uri="{BB962C8B-B14F-4D97-AF65-F5344CB8AC3E}">
        <p14:creationId xmlns:p14="http://schemas.microsoft.com/office/powerpoint/2010/main" val="3802727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Misc. Notes</a:t>
            </a:r>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907997"/>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Appropriate dress for our workplace/Appropriate language/General Manners</a:t>
            </a:r>
          </a:p>
          <a:p>
            <a:pPr marL="482600" indent="-342900" algn="l">
              <a:buFont typeface="Arial" panose="020B0604020202020204" pitchFamily="34" charset="0"/>
              <a:buChar char="•"/>
              <a:defRPr/>
            </a:pPr>
            <a:r>
              <a:rPr lang="en-US" altLang="en-US" sz="2000" dirty="0">
                <a:latin typeface="Anton"/>
              </a:rPr>
              <a:t>No Scent school – some have serious chemical sensitivities</a:t>
            </a:r>
          </a:p>
          <a:p>
            <a:pPr marL="482600" indent="-342900" algn="l">
              <a:buFont typeface="Arial" panose="020B0604020202020204" pitchFamily="34" charset="0"/>
              <a:buChar char="•"/>
              <a:defRPr/>
            </a:pPr>
            <a:r>
              <a:rPr lang="en-US" altLang="en-US" sz="2000" dirty="0">
                <a:latin typeface="Anton"/>
              </a:rPr>
              <a:t>Bullying/Harassment – is unacceptable. Please report to a teacher or Admin</a:t>
            </a:r>
          </a:p>
          <a:p>
            <a:pPr marL="482600" indent="-342900" algn="l">
              <a:buFont typeface="Arial" panose="020B0604020202020204" pitchFamily="34" charset="0"/>
              <a:buChar char="•"/>
              <a:defRPr/>
            </a:pPr>
            <a:r>
              <a:rPr lang="en-US" altLang="en-US" sz="2000" dirty="0">
                <a:latin typeface="Anton"/>
              </a:rPr>
              <a:t>Notes should be provided for students showing up late</a:t>
            </a:r>
          </a:p>
          <a:p>
            <a:pPr marL="482600" indent="-342900" algn="l">
              <a:buFont typeface="Arial" panose="020B0604020202020204" pitchFamily="34" charset="0"/>
              <a:buChar char="•"/>
              <a:defRPr/>
            </a:pPr>
            <a:r>
              <a:rPr lang="en-US" altLang="en-US" sz="2000" dirty="0">
                <a:latin typeface="Anton"/>
              </a:rPr>
              <a:t>Materials for your classes (Local files on person laptops)</a:t>
            </a:r>
          </a:p>
          <a:p>
            <a:pPr marL="482600" indent="-342900" algn="l">
              <a:buFont typeface="Arial" panose="020B0604020202020204" pitchFamily="34" charset="0"/>
              <a:buChar char="•"/>
              <a:defRPr/>
            </a:pPr>
            <a:r>
              <a:rPr lang="en-US" altLang="en-US" sz="2000" dirty="0">
                <a:latin typeface="Anton"/>
              </a:rPr>
              <a:t>Plagiarism</a:t>
            </a:r>
          </a:p>
          <a:p>
            <a:pPr marL="482600" indent="-342900" algn="l">
              <a:buFont typeface="Arial" panose="020B0604020202020204" pitchFamily="34" charset="0"/>
              <a:buChar char="•"/>
              <a:defRPr/>
            </a:pPr>
            <a:r>
              <a:rPr lang="en-US" altLang="en-US" sz="2000" dirty="0">
                <a:latin typeface="Anton"/>
              </a:rPr>
              <a:t>Use of Technology</a:t>
            </a:r>
          </a:p>
          <a:p>
            <a:pPr marL="482600" indent="-342900" algn="l">
              <a:buFont typeface="Arial" panose="020B0604020202020204" pitchFamily="34" charset="0"/>
              <a:buChar char="•"/>
              <a:defRPr/>
            </a:pPr>
            <a:r>
              <a:rPr lang="en-US" altLang="en-US" sz="2000" dirty="0">
                <a:latin typeface="Anton"/>
              </a:rPr>
              <a:t>Late Assignment policy (limited feedback after due date;</a:t>
            </a:r>
          </a:p>
          <a:p>
            <a:pPr marL="482600" indent="-342900" algn="l">
              <a:buFont typeface="Arial" panose="020B0604020202020204" pitchFamily="34" charset="0"/>
              <a:buChar char="•"/>
              <a:defRPr/>
            </a:pPr>
            <a:r>
              <a:rPr lang="en-US" altLang="en-US" sz="2000" dirty="0">
                <a:latin typeface="Anton"/>
              </a:rPr>
              <a:t>                                          not accepted after end of quarter)</a:t>
            </a:r>
          </a:p>
          <a:p>
            <a:pPr marL="482600" indent="-342900" algn="l">
              <a:buFont typeface="Arial" panose="020B0604020202020204" pitchFamily="34" charset="0"/>
              <a:buChar char="•"/>
              <a:defRPr/>
            </a:pPr>
            <a:endParaRPr lang="en-US" altLang="en-US" sz="2000" dirty="0">
              <a:latin typeface="Anton"/>
            </a:endParaRPr>
          </a:p>
        </p:txBody>
      </p:sp>
    </p:spTree>
    <p:extLst>
      <p:ext uri="{BB962C8B-B14F-4D97-AF65-F5344CB8AC3E}">
        <p14:creationId xmlns:p14="http://schemas.microsoft.com/office/powerpoint/2010/main" val="762845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1683CE-6235-9CDE-F511-0EFAC8D2B6C4}"/>
              </a:ext>
            </a:extLst>
          </p:cNvPr>
          <p:cNvSpPr>
            <a:spLocks noGrp="1"/>
          </p:cNvSpPr>
          <p:nvPr>
            <p:ph type="title"/>
          </p:nvPr>
        </p:nvSpPr>
        <p:spPr/>
        <p:txBody>
          <a:bodyPr/>
          <a:lstStyle/>
          <a:p>
            <a:r>
              <a:rPr lang="en-US" dirty="0"/>
              <a:t>Let's Start Thinks About Apps</a:t>
            </a:r>
            <a:endParaRPr lang="en-CA" dirty="0"/>
          </a:p>
        </p:txBody>
      </p:sp>
      <p:sp>
        <p:nvSpPr>
          <p:cNvPr id="14" name="TextBox 13">
            <a:extLst>
              <a:ext uri="{FF2B5EF4-FFF2-40B4-BE49-F238E27FC236}">
                <a16:creationId xmlns:a16="http://schemas.microsoft.com/office/drawing/2014/main" id="{3C7CD9D9-7423-3EE2-CA18-6E29614124CB}"/>
              </a:ext>
            </a:extLst>
          </p:cNvPr>
          <p:cNvSpPr txBox="1"/>
          <p:nvPr/>
        </p:nvSpPr>
        <p:spPr>
          <a:xfrm>
            <a:off x="2949852" y="4205901"/>
            <a:ext cx="5708233" cy="523220"/>
          </a:xfrm>
          <a:prstGeom prst="rect">
            <a:avLst/>
          </a:prstGeom>
          <a:noFill/>
        </p:spPr>
        <p:txBody>
          <a:bodyPr wrap="square" rtlCol="0">
            <a:spAutoFit/>
          </a:bodyPr>
          <a:lstStyle/>
          <a:p>
            <a:r>
              <a:rPr lang="en-US" dirty="0">
                <a:solidFill>
                  <a:schemeClr val="dk1"/>
                </a:solidFill>
                <a:latin typeface="Anton"/>
                <a:cs typeface="Catamaran"/>
                <a:sym typeface="Catamaran"/>
              </a:rPr>
              <a:t>Where do we start? We need an awesome dev team, and idea that slaps</a:t>
            </a:r>
          </a:p>
          <a:p>
            <a:pPr algn="ctr"/>
            <a:r>
              <a:rPr lang="en-US" dirty="0">
                <a:solidFill>
                  <a:schemeClr val="dk1"/>
                </a:solidFill>
                <a:latin typeface="Anton"/>
                <a:cs typeface="Catamaran"/>
                <a:sym typeface="Catamaran"/>
              </a:rPr>
              <a:t>Let’s start brainstorming! </a:t>
            </a:r>
            <a:endParaRPr lang="en-CA" dirty="0">
              <a:solidFill>
                <a:schemeClr val="dk1"/>
              </a:solidFill>
              <a:latin typeface="Anton"/>
              <a:cs typeface="Catamaran"/>
              <a:sym typeface="Catamaran"/>
            </a:endParaRPr>
          </a:p>
        </p:txBody>
      </p:sp>
      <p:pic>
        <p:nvPicPr>
          <p:cNvPr id="3082" name="Picture 10" descr="Java Swing | Simple User Registration Form - GeeksforGeeks">
            <a:extLst>
              <a:ext uri="{FF2B5EF4-FFF2-40B4-BE49-F238E27FC236}">
                <a16:creationId xmlns:a16="http://schemas.microsoft.com/office/drawing/2014/main" id="{3DC8A36F-AB4E-52A5-8288-BF7B84EC0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7488" y="2158685"/>
            <a:ext cx="2721623" cy="183633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java-game-development · GitHub Topics · GitHub">
            <a:extLst>
              <a:ext uri="{FF2B5EF4-FFF2-40B4-BE49-F238E27FC236}">
                <a16:creationId xmlns:a16="http://schemas.microsoft.com/office/drawing/2014/main" id="{CCF99F24-7E05-9EE3-43B5-71EF1801C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450" y="1228611"/>
            <a:ext cx="2390624" cy="1921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C7CF1F5-1ED4-A018-007D-0C7D5210B3E9}"/>
              </a:ext>
            </a:extLst>
          </p:cNvPr>
          <p:cNvSpPr txBox="1"/>
          <p:nvPr/>
        </p:nvSpPr>
        <p:spPr>
          <a:xfrm>
            <a:off x="1374889" y="3216586"/>
            <a:ext cx="1789114" cy="307777"/>
          </a:xfrm>
          <a:prstGeom prst="rect">
            <a:avLst/>
          </a:prstGeom>
          <a:noFill/>
        </p:spPr>
        <p:txBody>
          <a:bodyPr wrap="square" rtlCol="0">
            <a:spAutoFit/>
          </a:bodyPr>
          <a:lstStyle/>
          <a:p>
            <a:r>
              <a:rPr lang="en-US" dirty="0">
                <a:solidFill>
                  <a:schemeClr val="dk1"/>
                </a:solidFill>
                <a:latin typeface="Anton"/>
                <a:cs typeface="Catamaran"/>
                <a:sym typeface="Catamaran"/>
              </a:rPr>
              <a:t>From Gaming…</a:t>
            </a:r>
            <a:endParaRPr lang="en-CA" dirty="0">
              <a:solidFill>
                <a:schemeClr val="dk1"/>
              </a:solidFill>
              <a:latin typeface="Anton"/>
              <a:cs typeface="Catamaran"/>
              <a:sym typeface="Catamaran"/>
            </a:endParaRPr>
          </a:p>
        </p:txBody>
      </p:sp>
      <p:sp>
        <p:nvSpPr>
          <p:cNvPr id="16" name="TextBox 15">
            <a:extLst>
              <a:ext uri="{FF2B5EF4-FFF2-40B4-BE49-F238E27FC236}">
                <a16:creationId xmlns:a16="http://schemas.microsoft.com/office/drawing/2014/main" id="{D242EFEC-5682-48C6-008B-F6861AB91F91}"/>
              </a:ext>
            </a:extLst>
          </p:cNvPr>
          <p:cNvSpPr txBox="1"/>
          <p:nvPr/>
        </p:nvSpPr>
        <p:spPr>
          <a:xfrm>
            <a:off x="5391303" y="1793910"/>
            <a:ext cx="2657554" cy="307777"/>
          </a:xfrm>
          <a:prstGeom prst="rect">
            <a:avLst/>
          </a:prstGeom>
          <a:noFill/>
        </p:spPr>
        <p:txBody>
          <a:bodyPr wrap="square" rtlCol="0">
            <a:spAutoFit/>
          </a:bodyPr>
          <a:lstStyle/>
          <a:p>
            <a:r>
              <a:rPr lang="en-US" dirty="0">
                <a:solidFill>
                  <a:schemeClr val="dk1"/>
                </a:solidFill>
                <a:latin typeface="Anton"/>
                <a:cs typeface="Catamaran"/>
                <a:sym typeface="Catamaran"/>
              </a:rPr>
              <a:t>…To Enterprise Solutions</a:t>
            </a:r>
            <a:endParaRPr lang="en-CA" dirty="0">
              <a:solidFill>
                <a:schemeClr val="dk1"/>
              </a:solidFill>
              <a:latin typeface="Anton"/>
              <a:cs typeface="Catamaran"/>
              <a:sym typeface="Catamaran"/>
            </a:endParaRPr>
          </a:p>
        </p:txBody>
      </p:sp>
      <p:pic>
        <p:nvPicPr>
          <p:cNvPr id="3086" name="Picture 14" descr="Java Logo PNG Transparent (1) – Brands Logos">
            <a:extLst>
              <a:ext uri="{FF2B5EF4-FFF2-40B4-BE49-F238E27FC236}">
                <a16:creationId xmlns:a16="http://schemas.microsoft.com/office/drawing/2014/main" id="{516FF6AC-59CD-AB0B-160D-9C926CE34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4057" y="1400363"/>
            <a:ext cx="1753431" cy="175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771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713224" y="2109175"/>
            <a:ext cx="52364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Z</a:t>
            </a:r>
            <a:r>
              <a:rPr lang="en" dirty="0"/>
              <a:t>ero Day - Welcome</a:t>
            </a:r>
            <a:endParaRPr dirty="0"/>
          </a:p>
        </p:txBody>
      </p:sp>
      <p:sp>
        <p:nvSpPr>
          <p:cNvPr id="865" name="Google Shape;865;p39"/>
          <p:cNvSpPr txBox="1">
            <a:spLocks noGrp="1"/>
          </p:cNvSpPr>
          <p:nvPr>
            <p:ph type="title" idx="2"/>
          </p:nvPr>
        </p:nvSpPr>
        <p:spPr>
          <a:xfrm>
            <a:off x="713225" y="1155439"/>
            <a:ext cx="1135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00</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48"/>
          <p:cNvSpPr txBox="1">
            <a:spLocks noGrp="1"/>
          </p:cNvSpPr>
          <p:nvPr>
            <p:ph type="title"/>
          </p:nvPr>
        </p:nvSpPr>
        <p:spPr>
          <a:xfrm>
            <a:off x="1274550" y="404665"/>
            <a:ext cx="3439690" cy="6080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About Your Instructor</a:t>
            </a:r>
            <a:endParaRPr dirty="0"/>
          </a:p>
        </p:txBody>
      </p:sp>
      <p:sp>
        <p:nvSpPr>
          <p:cNvPr id="989" name="Google Shape;989;p48"/>
          <p:cNvSpPr txBox="1">
            <a:spLocks noGrp="1"/>
          </p:cNvSpPr>
          <p:nvPr>
            <p:ph type="subTitle" idx="1"/>
          </p:nvPr>
        </p:nvSpPr>
        <p:spPr>
          <a:xfrm>
            <a:off x="1274550" y="3798553"/>
            <a:ext cx="3207300" cy="14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To Contact Me</a:t>
            </a:r>
          </a:p>
          <a:p>
            <a:pPr marL="0" lvl="0" indent="0" algn="l" rtl="0">
              <a:spcBef>
                <a:spcPts val="0"/>
              </a:spcBef>
              <a:spcAft>
                <a:spcPts val="0"/>
              </a:spcAft>
              <a:buNone/>
            </a:pPr>
            <a:r>
              <a:rPr lang="en-US" sz="1200" dirty="0"/>
              <a:t>Email: </a:t>
            </a:r>
            <a:r>
              <a:rPr lang="en-US" sz="1200" dirty="0">
                <a:hlinkClick r:id="rId3"/>
              </a:rPr>
              <a:t>Jeffrey.mcdowell@nbed.nb.ca</a:t>
            </a:r>
            <a:endParaRPr lang="en-US" sz="1200" dirty="0"/>
          </a:p>
          <a:p>
            <a:pPr marL="0" lvl="0" indent="0" algn="l" rtl="0">
              <a:spcBef>
                <a:spcPts val="0"/>
              </a:spcBef>
              <a:spcAft>
                <a:spcPts val="0"/>
              </a:spcAft>
              <a:buNone/>
            </a:pPr>
            <a:r>
              <a:rPr lang="en-US" sz="1200" dirty="0" err="1"/>
              <a:t>Github</a:t>
            </a:r>
            <a:r>
              <a:rPr lang="en-US" sz="1200" dirty="0"/>
              <a:t>: Raise An Issue and Point It Towards Me</a:t>
            </a:r>
            <a:endParaRPr sz="1200" dirty="0"/>
          </a:p>
        </p:txBody>
      </p:sp>
      <p:sp>
        <p:nvSpPr>
          <p:cNvPr id="8" name="Google Shape;989;p48">
            <a:extLst>
              <a:ext uri="{FF2B5EF4-FFF2-40B4-BE49-F238E27FC236}">
                <a16:creationId xmlns:a16="http://schemas.microsoft.com/office/drawing/2014/main" id="{838E4FBD-ADDA-32D4-AEBB-E6E595D07A57}"/>
              </a:ext>
            </a:extLst>
          </p:cNvPr>
          <p:cNvSpPr txBox="1">
            <a:spLocks/>
          </p:cNvSpPr>
          <p:nvPr/>
        </p:nvSpPr>
        <p:spPr>
          <a:xfrm>
            <a:off x="1274550" y="1448310"/>
            <a:ext cx="3839669" cy="145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rgbClr val="999999"/>
              </a:buClr>
              <a:buSzPts val="1200"/>
              <a:buFont typeface="Open Sans"/>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rgbClr val="999999"/>
              </a:buClr>
              <a:buSzPts val="1200"/>
              <a:buFont typeface="Open Sans"/>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rgbClr val="999999"/>
              </a:buClr>
              <a:buSzPts val="700"/>
              <a:buFont typeface="Open Sans"/>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rgbClr val="999999"/>
              </a:buClr>
              <a:buSzPts val="700"/>
              <a:buFont typeface="Open Sans"/>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rgbClr val="999999"/>
              </a:buClr>
              <a:buSzPts val="600"/>
              <a:buFont typeface="Open Sans"/>
              <a:buChar char="■"/>
              <a:defRPr sz="1400" b="0" i="0" u="none" strike="noStrike" cap="none">
                <a:solidFill>
                  <a:schemeClr val="dk1"/>
                </a:solidFill>
                <a:latin typeface="Catamaran"/>
                <a:ea typeface="Catamaran"/>
                <a:cs typeface="Catamaran"/>
                <a:sym typeface="Catamaran"/>
              </a:defRPr>
            </a:lvl9pPr>
          </a:lstStyle>
          <a:p>
            <a:pPr marL="0" indent="0">
              <a:buFont typeface="Open Sans"/>
              <a:buNone/>
            </a:pPr>
            <a:r>
              <a:rPr lang="en-US" dirty="0"/>
              <a:t>Education:</a:t>
            </a:r>
          </a:p>
          <a:p>
            <a:pPr marL="0" indent="0">
              <a:buFont typeface="Open Sans"/>
              <a:buNone/>
            </a:pPr>
            <a:r>
              <a:rPr lang="en-US" dirty="0"/>
              <a:t>B.Sc. Chemistry (UNB 2003-2007)</a:t>
            </a:r>
          </a:p>
          <a:p>
            <a:pPr marL="0" indent="0">
              <a:buFont typeface="Open Sans"/>
              <a:buNone/>
            </a:pPr>
            <a:r>
              <a:rPr lang="en-US" dirty="0"/>
              <a:t>PhD Chemistry (</a:t>
            </a:r>
            <a:r>
              <a:rPr lang="en-US" dirty="0" err="1"/>
              <a:t>UofT</a:t>
            </a:r>
            <a:r>
              <a:rPr lang="en-US" dirty="0"/>
              <a:t>, 2007-2013) – OLEDs</a:t>
            </a:r>
          </a:p>
          <a:p>
            <a:pPr marL="0" indent="0">
              <a:buFont typeface="Open Sans"/>
              <a:buNone/>
            </a:pPr>
            <a:endParaRPr lang="en-US" dirty="0"/>
          </a:p>
          <a:p>
            <a:pPr marL="0" indent="0">
              <a:buFont typeface="Open Sans"/>
              <a:buNone/>
            </a:pPr>
            <a:r>
              <a:rPr lang="en-US" dirty="0"/>
              <a:t>Research Career:</a:t>
            </a:r>
          </a:p>
          <a:p>
            <a:pPr marL="0" indent="0">
              <a:buFont typeface="Open Sans"/>
              <a:buNone/>
            </a:pPr>
            <a:r>
              <a:rPr lang="en-US" sz="1200" dirty="0" err="1"/>
              <a:t>UofT</a:t>
            </a:r>
            <a:r>
              <a:rPr lang="en-US" sz="1200" dirty="0"/>
              <a:t>, Toronto - 3</a:t>
            </a:r>
            <a:r>
              <a:rPr lang="en-US" sz="1200" baseline="30000" dirty="0"/>
              <a:t>rd</a:t>
            </a:r>
            <a:r>
              <a:rPr lang="en-US" sz="1200" dirty="0"/>
              <a:t> Gen Photovoltaics </a:t>
            </a:r>
          </a:p>
          <a:p>
            <a:pPr marL="0" indent="0">
              <a:buFont typeface="Open Sans"/>
              <a:buNone/>
            </a:pPr>
            <a:r>
              <a:rPr lang="en-US" sz="1200" dirty="0"/>
              <a:t>Johns Hopkins, Baltimore – Li-Ion Batteries</a:t>
            </a:r>
          </a:p>
          <a:p>
            <a:pPr marL="0" indent="0">
              <a:buFont typeface="Open Sans"/>
              <a:buNone/>
            </a:pPr>
            <a:r>
              <a:rPr lang="en-US" sz="1200" dirty="0"/>
              <a:t>Max Planck , Germany – SS Li-Ion Batteries</a:t>
            </a:r>
          </a:p>
          <a:p>
            <a:pPr marL="0" indent="0">
              <a:buFont typeface="Open Sans"/>
              <a:buNone/>
            </a:pPr>
            <a:r>
              <a:rPr lang="en-US" sz="1200" dirty="0"/>
              <a:t>Station F, Paris, France – Electric Vehicle</a:t>
            </a:r>
          </a:p>
          <a:p>
            <a:pPr marL="0" indent="0">
              <a:buFont typeface="Open Sans"/>
              <a:buNone/>
            </a:pPr>
            <a:endParaRPr lang="en-US" dirty="0"/>
          </a:p>
          <a:p>
            <a:pPr marL="0" indent="0">
              <a:buFont typeface="Open Sans"/>
              <a:buNone/>
            </a:pPr>
            <a:endParaRPr lang="en-US" dirty="0"/>
          </a:p>
          <a:p>
            <a:pPr marL="0" indent="0">
              <a:buFont typeface="Open Sans"/>
              <a:buNone/>
            </a:pPr>
            <a:endParaRPr lang="en-US" dirty="0"/>
          </a:p>
          <a:p>
            <a:pPr marL="0" indent="0">
              <a:buFont typeface="Open Sans"/>
              <a:buNone/>
            </a:pPr>
            <a:endParaRPr lang="en-US" dirty="0"/>
          </a:p>
        </p:txBody>
      </p:sp>
      <p:sp>
        <p:nvSpPr>
          <p:cNvPr id="9" name="Google Shape;989;p48">
            <a:extLst>
              <a:ext uri="{FF2B5EF4-FFF2-40B4-BE49-F238E27FC236}">
                <a16:creationId xmlns:a16="http://schemas.microsoft.com/office/drawing/2014/main" id="{8CF2905B-CD51-D264-7883-9972CCC8EADC}"/>
              </a:ext>
            </a:extLst>
          </p:cNvPr>
          <p:cNvSpPr txBox="1">
            <a:spLocks/>
          </p:cNvSpPr>
          <p:nvPr/>
        </p:nvSpPr>
        <p:spPr>
          <a:xfrm>
            <a:off x="1274550" y="980950"/>
            <a:ext cx="3839669" cy="40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rgbClr val="999999"/>
              </a:buClr>
              <a:buSzPts val="1200"/>
              <a:buFont typeface="Open Sans"/>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rgbClr val="999999"/>
              </a:buClr>
              <a:buSzPts val="1200"/>
              <a:buFont typeface="Open Sans"/>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rgbClr val="999999"/>
              </a:buClr>
              <a:buSzPts val="700"/>
              <a:buFont typeface="Open Sans"/>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rgbClr val="999999"/>
              </a:buClr>
              <a:buSzPts val="700"/>
              <a:buFont typeface="Open Sans"/>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rgbClr val="999999"/>
              </a:buClr>
              <a:buSzPts val="600"/>
              <a:buFont typeface="Open Sans"/>
              <a:buChar char="■"/>
              <a:defRPr sz="1400" b="0" i="0" u="none" strike="noStrike" cap="none">
                <a:solidFill>
                  <a:schemeClr val="dk1"/>
                </a:solidFill>
                <a:latin typeface="Catamaran"/>
                <a:ea typeface="Catamaran"/>
                <a:cs typeface="Catamaran"/>
                <a:sym typeface="Catamaran"/>
              </a:defRPr>
            </a:lvl9pPr>
          </a:lstStyle>
          <a:p>
            <a:pPr marL="0" indent="0" algn="ctr">
              <a:buFont typeface="Open Sans"/>
              <a:buNone/>
            </a:pPr>
            <a:r>
              <a:rPr lang="en-US" dirty="0"/>
              <a:t>J. McDowell, PhD</a:t>
            </a:r>
          </a:p>
          <a:p>
            <a:pPr marL="0" indent="0">
              <a:buFont typeface="Open Sans"/>
              <a:buNone/>
            </a:pPr>
            <a:endParaRPr lang="en-US" dirty="0"/>
          </a:p>
          <a:p>
            <a:pPr marL="0" indent="0">
              <a:buFont typeface="Open Sans"/>
              <a:buNone/>
            </a:pPr>
            <a:endParaRPr lang="en-US" dirty="0"/>
          </a:p>
          <a:p>
            <a:pPr marL="0" indent="0">
              <a:buFont typeface="Open Sans"/>
              <a:buNone/>
            </a:pPr>
            <a:endParaRPr lang="en-US" dirty="0"/>
          </a:p>
        </p:txBody>
      </p:sp>
      <p:pic>
        <p:nvPicPr>
          <p:cNvPr id="1028" name="Picture 4" descr="Measurement of OLED modules">
            <a:extLst>
              <a:ext uri="{FF2B5EF4-FFF2-40B4-BE49-F238E27FC236}">
                <a16:creationId xmlns:a16="http://schemas.microsoft.com/office/drawing/2014/main" id="{C9B71DDC-EEE0-0A57-B50E-1ED6634BF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864" y="2571750"/>
            <a:ext cx="1462721" cy="21940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 of T ranked No. 1 in Canada, one of world's top 10 public universities | University  of Toronto">
            <a:extLst>
              <a:ext uri="{FF2B5EF4-FFF2-40B4-BE49-F238E27FC236}">
                <a16:creationId xmlns:a16="http://schemas.microsoft.com/office/drawing/2014/main" id="{03D44488-F6F1-5EA4-8988-D61F4F8F2C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941"/>
          <a:stretch/>
        </p:blipFill>
        <p:spPr bwMode="auto">
          <a:xfrm>
            <a:off x="6355297" y="906520"/>
            <a:ext cx="2060094" cy="15596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Ion Battery Researchers Work To Improve Precision Measurements of  Charging, Estimations of Cycle Life; Highlight Need For Further Order of  Magnitude Improvement In Accuracy - Green Car Congress">
            <a:extLst>
              <a:ext uri="{FF2B5EF4-FFF2-40B4-BE49-F238E27FC236}">
                <a16:creationId xmlns:a16="http://schemas.microsoft.com/office/drawing/2014/main" id="{350A6BF9-9749-4EA1-38BD-BC2773C769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815"/>
          <a:stretch/>
        </p:blipFill>
        <p:spPr bwMode="auto">
          <a:xfrm>
            <a:off x="5332918" y="2571750"/>
            <a:ext cx="1462721" cy="21986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standing on a boat&#10;&#10;Description automatically generated">
            <a:extLst>
              <a:ext uri="{FF2B5EF4-FFF2-40B4-BE49-F238E27FC236}">
                <a16:creationId xmlns:a16="http://schemas.microsoft.com/office/drawing/2014/main" id="{06F9B137-7353-FE74-DEDD-A4B53FD309AE}"/>
              </a:ext>
            </a:extLst>
          </p:cNvPr>
          <p:cNvPicPr>
            <a:picLocks noChangeAspect="1"/>
          </p:cNvPicPr>
          <p:nvPr/>
        </p:nvPicPr>
        <p:blipFill rotWithShape="1">
          <a:blip r:embed="rId7"/>
          <a:srcRect t="17920" b="13813"/>
          <a:stretch/>
        </p:blipFill>
        <p:spPr>
          <a:xfrm>
            <a:off x="4991112" y="232883"/>
            <a:ext cx="1713464" cy="15596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To Expect From This Course</a:t>
            </a:r>
            <a:endParaRPr dirty="0"/>
          </a:p>
        </p:txBody>
      </p:sp>
      <p:graphicFrame>
        <p:nvGraphicFramePr>
          <p:cNvPr id="838" name="Google Shape;838;p37"/>
          <p:cNvGraphicFramePr/>
          <p:nvPr>
            <p:extLst>
              <p:ext uri="{D42A27DB-BD31-4B8C-83A1-F6EECF244321}">
                <p14:modId xmlns:p14="http://schemas.microsoft.com/office/powerpoint/2010/main" val="2287759779"/>
              </p:ext>
            </p:extLst>
          </p:nvPr>
        </p:nvGraphicFramePr>
        <p:xfrm>
          <a:off x="504750" y="1395069"/>
          <a:ext cx="8236914" cy="2500650"/>
        </p:xfrm>
        <a:graphic>
          <a:graphicData uri="http://schemas.openxmlformats.org/drawingml/2006/table">
            <a:tbl>
              <a:tblPr>
                <a:noFill/>
                <a:tableStyleId>{9577CEE3-539C-40FE-893D-AA8995659627}</a:tableStyleId>
              </a:tblPr>
              <a:tblGrid>
                <a:gridCol w="1263712">
                  <a:extLst>
                    <a:ext uri="{9D8B030D-6E8A-4147-A177-3AD203B41FA5}">
                      <a16:colId xmlns:a16="http://schemas.microsoft.com/office/drawing/2014/main" val="20000"/>
                    </a:ext>
                  </a:extLst>
                </a:gridCol>
                <a:gridCol w="6139657">
                  <a:extLst>
                    <a:ext uri="{9D8B030D-6E8A-4147-A177-3AD203B41FA5}">
                      <a16:colId xmlns:a16="http://schemas.microsoft.com/office/drawing/2014/main" val="20001"/>
                    </a:ext>
                  </a:extLst>
                </a:gridCol>
                <a:gridCol w="833545">
                  <a:extLst>
                    <a:ext uri="{9D8B030D-6E8A-4147-A177-3AD203B41FA5}">
                      <a16:colId xmlns:a16="http://schemas.microsoft.com/office/drawing/2014/main" val="140344080"/>
                    </a:ext>
                  </a:extLst>
                </a:gridCol>
              </a:tblGrid>
              <a:tr h="601981">
                <a:tc>
                  <a:txBody>
                    <a:bodyPr/>
                    <a:lstStyle/>
                    <a:p>
                      <a:pPr marL="0" lvl="0" indent="0" algn="ctr" rtl="0">
                        <a:spcBef>
                          <a:spcPts val="0"/>
                        </a:spcBef>
                        <a:spcAft>
                          <a:spcPts val="0"/>
                        </a:spcAft>
                        <a:buNone/>
                      </a:pPr>
                      <a:r>
                        <a:rPr lang="en" sz="1600" dirty="0">
                          <a:solidFill>
                            <a:schemeClr val="hlink"/>
                          </a:solidFill>
                          <a:uFill>
                            <a:noFill/>
                          </a:uFill>
                          <a:latin typeface="Anton"/>
                          <a:ea typeface="Anton"/>
                          <a:cs typeface="Anton"/>
                          <a:sym typeface="Anton"/>
                        </a:rPr>
                        <a:t>Outcome 01</a:t>
                      </a:r>
                      <a:endParaRPr sz="1600" dirty="0">
                        <a:solidFill>
                          <a:schemeClr val="dk1"/>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Arial"/>
                          <a:cs typeface="Arial"/>
                          <a:sym typeface="Arial"/>
                        </a:rPr>
                        <a:t>Understanding Computer Hardware and Its Role in Programming</a:t>
                      </a:r>
                      <a:endParaRPr sz="1600" b="0" i="0" u="none" strike="noStrike" cap="none" dirty="0">
                        <a:solidFill>
                          <a:schemeClr val="hlink"/>
                        </a:solidFill>
                        <a:uFill>
                          <a:noFill/>
                        </a:uFill>
                        <a:latin typeface="Anton"/>
                        <a:ea typeface="Catamaran"/>
                        <a:cs typeface="Catamaran"/>
                        <a:sym typeface="Catamaran"/>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Catamaran"/>
                          <a:cs typeface="Arial"/>
                          <a:sym typeface="Catamaran"/>
                        </a:rPr>
                        <a:t>20%</a:t>
                      </a:r>
                      <a:endParaRPr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41324">
                <a:tc>
                  <a:txBody>
                    <a:bodyPr/>
                    <a:lstStyle/>
                    <a:p>
                      <a:pPr marL="0" lvl="0" indent="0" algn="ctr" rtl="0">
                        <a:spcBef>
                          <a:spcPts val="0"/>
                        </a:spcBef>
                        <a:spcAft>
                          <a:spcPts val="0"/>
                        </a:spcAft>
                        <a:buNone/>
                      </a:pPr>
                      <a:r>
                        <a:rPr lang="en-CA" sz="1600" dirty="0">
                          <a:solidFill>
                            <a:schemeClr val="hlink"/>
                          </a:solidFill>
                          <a:uFill>
                            <a:noFill/>
                          </a:uFill>
                          <a:latin typeface="Anton"/>
                          <a:ea typeface="Anton"/>
                          <a:cs typeface="Anton"/>
                          <a:sym typeface="Anton"/>
                        </a:rPr>
                        <a:t>Outcome 01</a:t>
                      </a:r>
                      <a:endParaRPr lang="en-CA" sz="1600" dirty="0">
                        <a:solidFill>
                          <a:schemeClr val="dk1"/>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Arial"/>
                          <a:cs typeface="Arial"/>
                          <a:sym typeface="Arial"/>
                        </a:rPr>
                        <a:t>Understanding Python Programming Logic and Architecture</a:t>
                      </a:r>
                      <a:endParaRPr lang="en-CA" sz="1600" b="0" i="0" u="none" strike="noStrike" cap="none" dirty="0">
                        <a:solidFill>
                          <a:schemeClr val="hlink"/>
                        </a:solidFill>
                        <a:uFill>
                          <a:noFill/>
                        </a:uFill>
                        <a:latin typeface="Anton"/>
                        <a:ea typeface="Catamaran"/>
                        <a:cs typeface="Catamaran"/>
                        <a:sym typeface="Catamaran"/>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Catamaran"/>
                          <a:cs typeface="Arial"/>
                          <a:sym typeface="Catamaran"/>
                        </a:rPr>
                        <a:t>20%</a:t>
                      </a:r>
                      <a:endParaRPr lang="en-CA"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86815">
                <a:tc>
                  <a:txBody>
                    <a:bodyPr/>
                    <a:lstStyle/>
                    <a:p>
                      <a:pPr marL="0" lvl="0" indent="0" algn="ctr" rtl="0">
                        <a:spcBef>
                          <a:spcPts val="0"/>
                        </a:spcBef>
                        <a:spcAft>
                          <a:spcPts val="0"/>
                        </a:spcAft>
                        <a:buNone/>
                      </a:pPr>
                      <a:r>
                        <a:rPr lang="en-CA" sz="1600" dirty="0">
                          <a:solidFill>
                            <a:schemeClr val="hlink"/>
                          </a:solidFill>
                          <a:uFill>
                            <a:noFill/>
                          </a:uFill>
                          <a:latin typeface="Anton"/>
                          <a:ea typeface="Anton"/>
                          <a:cs typeface="Anton"/>
                          <a:sym typeface="Anton"/>
                        </a:rPr>
                        <a:t>Outcome 01</a:t>
                      </a:r>
                      <a:endParaRPr lang="en-CA" sz="1600" dirty="0">
                        <a:solidFill>
                          <a:schemeClr val="dk1"/>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1600"/>
                        </a:spcAft>
                        <a:buClr>
                          <a:srgbClr val="000000"/>
                        </a:buClr>
                        <a:buFont typeface="Arial"/>
                        <a:buNone/>
                      </a:pPr>
                      <a:r>
                        <a:rPr lang="en-US" sz="1600" b="0" i="0" u="none" strike="noStrike" cap="none" dirty="0">
                          <a:solidFill>
                            <a:schemeClr val="hlink"/>
                          </a:solidFill>
                          <a:uFill>
                            <a:noFill/>
                          </a:uFill>
                          <a:latin typeface="Anton"/>
                          <a:ea typeface="Arial"/>
                          <a:cs typeface="Arial"/>
                          <a:sym typeface="Arial"/>
                        </a:rPr>
                        <a:t>Understanding and Optimizing the Programming Environment</a:t>
                      </a:r>
                      <a:endParaRPr lang="en-CA"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1600"/>
                        </a:spcAft>
                        <a:buClr>
                          <a:srgbClr val="000000"/>
                        </a:buClr>
                        <a:buFont typeface="Arial"/>
                        <a:buNone/>
                      </a:pPr>
                      <a:r>
                        <a:rPr lang="en-US" sz="1600" b="0" i="0" u="none" strike="noStrike" cap="none" dirty="0">
                          <a:solidFill>
                            <a:schemeClr val="hlink"/>
                          </a:solidFill>
                          <a:uFill>
                            <a:noFill/>
                          </a:uFill>
                          <a:latin typeface="Anton"/>
                          <a:ea typeface="Catamaran"/>
                          <a:cs typeface="Arial"/>
                          <a:sym typeface="Catamaran"/>
                        </a:rPr>
                        <a:t>25%</a:t>
                      </a:r>
                      <a:endParaRPr lang="en-CA"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CA" sz="1600" dirty="0">
                          <a:solidFill>
                            <a:schemeClr val="hlink"/>
                          </a:solidFill>
                          <a:uFill>
                            <a:noFill/>
                          </a:uFill>
                          <a:latin typeface="Anton"/>
                          <a:ea typeface="Anton"/>
                          <a:cs typeface="Anton"/>
                          <a:sym typeface="Anton"/>
                        </a:rPr>
                        <a:t>Outcome 01</a:t>
                      </a:r>
                      <a:endParaRPr lang="en-CA" sz="1600" dirty="0">
                        <a:solidFill>
                          <a:schemeClr val="dk1"/>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Arial"/>
                          <a:cs typeface="Arial"/>
                          <a:sym typeface="Arial"/>
                        </a:rPr>
                        <a:t>Demonstrating Proficiency in Python and Object-Oriented Programming (OOP)</a:t>
                      </a:r>
                      <a:endParaRPr lang="en-CA"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Catamaran"/>
                          <a:cs typeface="Arial"/>
                          <a:sym typeface="Catamaran"/>
                        </a:rPr>
                        <a:t>35%</a:t>
                      </a:r>
                      <a:endParaRPr lang="en-CA"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bl>
          </a:graphicData>
        </a:graphic>
      </p:graphicFrame>
      <p:sp>
        <p:nvSpPr>
          <p:cNvPr id="2" name="Google Shape;841;p37">
            <a:extLst>
              <a:ext uri="{FF2B5EF4-FFF2-40B4-BE49-F238E27FC236}">
                <a16:creationId xmlns:a16="http://schemas.microsoft.com/office/drawing/2014/main" id="{50378B9E-5DFE-4B4C-2A28-4CC9942F1155}"/>
              </a:ext>
            </a:extLst>
          </p:cNvPr>
          <p:cNvSpPr txBox="1"/>
          <p:nvPr/>
        </p:nvSpPr>
        <p:spPr>
          <a:xfrm>
            <a:off x="4288147" y="4288894"/>
            <a:ext cx="32544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1"/>
                </a:solidFill>
                <a:latin typeface="Catamaran"/>
                <a:ea typeface="Catamaran"/>
                <a:cs typeface="Catamaran"/>
                <a:sym typeface="Catamaran"/>
              </a:rPr>
              <a:t>You can visit our Class Github Page At:</a:t>
            </a:r>
            <a:br>
              <a:rPr lang="en" sz="800" b="1" dirty="0">
                <a:solidFill>
                  <a:schemeClr val="dk1"/>
                </a:solidFill>
                <a:latin typeface="Catamaran"/>
                <a:ea typeface="Catamaran"/>
                <a:cs typeface="Catamaran"/>
                <a:sym typeface="Catamaran"/>
              </a:rPr>
            </a:br>
            <a:r>
              <a:rPr lang="en-CA" sz="1000" b="1" dirty="0">
                <a:solidFill>
                  <a:schemeClr val="dk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CompSci-110-LHHS.github.io</a:t>
            </a:r>
            <a:endParaRPr sz="600" b="1" dirty="0">
              <a:solidFill>
                <a:schemeClr val="dk1"/>
              </a:solidFill>
              <a:latin typeface="Catamaran"/>
              <a:ea typeface="Catamaran"/>
              <a:cs typeface="Catamaran"/>
              <a:sym typeface="Catamaran"/>
            </a:endParaRPr>
          </a:p>
        </p:txBody>
      </p:sp>
      <p:pic>
        <p:nvPicPr>
          <p:cNvPr id="8" name="Picture 7" descr="A logo of a cat&#10;&#10;Description automatically generated">
            <a:extLst>
              <a:ext uri="{FF2B5EF4-FFF2-40B4-BE49-F238E27FC236}">
                <a16:creationId xmlns:a16="http://schemas.microsoft.com/office/drawing/2014/main" id="{26A07F4C-1965-1820-63EE-CCA5365BB6F7}"/>
              </a:ext>
            </a:extLst>
          </p:cNvPr>
          <p:cNvPicPr>
            <a:picLocks noChangeAspect="1"/>
          </p:cNvPicPr>
          <p:nvPr/>
        </p:nvPicPr>
        <p:blipFill>
          <a:blip r:embed="rId4"/>
          <a:stretch>
            <a:fillRect/>
          </a:stretch>
        </p:blipFill>
        <p:spPr>
          <a:xfrm>
            <a:off x="3534265" y="4092815"/>
            <a:ext cx="1316043" cy="740274"/>
          </a:xfrm>
          <a:prstGeom prst="rect">
            <a:avLst/>
          </a:prstGeom>
        </p:spPr>
      </p:pic>
      <p:pic>
        <p:nvPicPr>
          <p:cNvPr id="10" name="Picture 9" descr="A qr code with black dots&#10;&#10;Description automatically generated">
            <a:extLst>
              <a:ext uri="{FF2B5EF4-FFF2-40B4-BE49-F238E27FC236}">
                <a16:creationId xmlns:a16="http://schemas.microsoft.com/office/drawing/2014/main" id="{7390E860-AB09-EF4A-BF88-54096FFB0CBB}"/>
              </a:ext>
            </a:extLst>
          </p:cNvPr>
          <p:cNvPicPr>
            <a:picLocks noChangeAspect="1"/>
          </p:cNvPicPr>
          <p:nvPr/>
        </p:nvPicPr>
        <p:blipFill>
          <a:blip r:embed="rId5"/>
          <a:stretch>
            <a:fillRect/>
          </a:stretch>
        </p:blipFill>
        <p:spPr>
          <a:xfrm>
            <a:off x="7391947" y="4051111"/>
            <a:ext cx="823023" cy="823023"/>
          </a:xfrm>
          <a:prstGeom prst="rect">
            <a:avLst/>
          </a:prstGeom>
        </p:spPr>
      </p:pic>
      <p:pic>
        <p:nvPicPr>
          <p:cNvPr id="12" name="Picture 11" descr="A blue and yellow snake logo&#10;&#10;Description automatically generated">
            <a:extLst>
              <a:ext uri="{FF2B5EF4-FFF2-40B4-BE49-F238E27FC236}">
                <a16:creationId xmlns:a16="http://schemas.microsoft.com/office/drawing/2014/main" id="{D405E37B-D6C5-3EF3-F4A8-70B0B083D629}"/>
              </a:ext>
            </a:extLst>
          </p:cNvPr>
          <p:cNvPicPr>
            <a:picLocks noChangeAspect="1"/>
          </p:cNvPicPr>
          <p:nvPr/>
        </p:nvPicPr>
        <p:blipFill>
          <a:blip r:embed="rId6"/>
          <a:stretch>
            <a:fillRect/>
          </a:stretch>
        </p:blipFill>
        <p:spPr>
          <a:xfrm>
            <a:off x="994745" y="326549"/>
            <a:ext cx="819425" cy="816011"/>
          </a:xfrm>
          <a:prstGeom prst="rect">
            <a:avLst/>
          </a:prstGeom>
        </p:spPr>
      </p:pic>
      <p:sp>
        <p:nvSpPr>
          <p:cNvPr id="13" name="TextBox 12">
            <a:extLst>
              <a:ext uri="{FF2B5EF4-FFF2-40B4-BE49-F238E27FC236}">
                <a16:creationId xmlns:a16="http://schemas.microsoft.com/office/drawing/2014/main" id="{56A823EF-D4AF-EE72-8E3E-5364DDE99865}"/>
              </a:ext>
            </a:extLst>
          </p:cNvPr>
          <p:cNvSpPr txBox="1"/>
          <p:nvPr/>
        </p:nvSpPr>
        <p:spPr>
          <a:xfrm>
            <a:off x="438487" y="4119174"/>
            <a:ext cx="1931939" cy="338554"/>
          </a:xfrm>
          <a:prstGeom prst="rect">
            <a:avLst/>
          </a:prstGeom>
          <a:noFill/>
        </p:spPr>
        <p:txBody>
          <a:bodyPr wrap="none" rtlCol="0">
            <a:spAutoFit/>
          </a:bodyPr>
          <a:lstStyle/>
          <a:p>
            <a:r>
              <a:rPr lang="en-US" sz="1600" dirty="0">
                <a:solidFill>
                  <a:schemeClr val="hlink"/>
                </a:solidFill>
                <a:uFill>
                  <a:noFill/>
                </a:uFill>
                <a:latin typeface="Anton"/>
              </a:rPr>
              <a:t>Passing Grade = </a:t>
            </a:r>
            <a:r>
              <a:rPr lang="en-US" sz="1600" dirty="0">
                <a:solidFill>
                  <a:srgbClr val="FF0000"/>
                </a:solidFill>
                <a:uFill>
                  <a:noFill/>
                </a:uFill>
                <a:latin typeface="Anton"/>
              </a:rPr>
              <a:t>60%</a:t>
            </a:r>
            <a:endParaRPr lang="en-CA" sz="1600" dirty="0">
              <a:solidFill>
                <a:srgbClr val="FF0000"/>
              </a:solidFill>
              <a:uFill>
                <a:noFill/>
              </a:uFill>
              <a:latin typeface="Anton"/>
            </a:endParaRPr>
          </a:p>
        </p:txBody>
      </p:sp>
    </p:spTree>
    <p:extLst>
      <p:ext uri="{BB962C8B-B14F-4D97-AF65-F5344CB8AC3E}">
        <p14:creationId xmlns:p14="http://schemas.microsoft.com/office/powerpoint/2010/main" val="1424077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Expectations</a:t>
            </a:r>
            <a:endParaRPr dirty="0"/>
          </a:p>
        </p:txBody>
      </p:sp>
      <p:sp>
        <p:nvSpPr>
          <p:cNvPr id="951" name="Google Shape;951;p46"/>
          <p:cNvSpPr txBox="1">
            <a:spLocks noGrp="1"/>
          </p:cNvSpPr>
          <p:nvPr>
            <p:ph type="subTitle" idx="1"/>
          </p:nvPr>
        </p:nvSpPr>
        <p:spPr>
          <a:xfrm>
            <a:off x="834813" y="3439723"/>
            <a:ext cx="22266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 F</a:t>
            </a:r>
            <a:r>
              <a:rPr lang="en-CA" dirty="0"/>
              <a:t>o</a:t>
            </a:r>
            <a:r>
              <a:rPr lang="en" dirty="0"/>
              <a:t>od / Drink</a:t>
            </a:r>
          </a:p>
          <a:p>
            <a:pPr marL="0" lvl="0" indent="0" algn="ctr" rtl="0">
              <a:spcBef>
                <a:spcPts val="0"/>
              </a:spcBef>
              <a:spcAft>
                <a:spcPts val="0"/>
              </a:spcAft>
              <a:buNone/>
            </a:pPr>
            <a:r>
              <a:rPr lang="en" dirty="0"/>
              <a:t> Cell Phones Are Tools</a:t>
            </a:r>
            <a:endParaRPr dirty="0"/>
          </a:p>
        </p:txBody>
      </p:sp>
      <p:sp>
        <p:nvSpPr>
          <p:cNvPr id="952" name="Google Shape;952;p46"/>
          <p:cNvSpPr txBox="1">
            <a:spLocks noGrp="1"/>
          </p:cNvSpPr>
          <p:nvPr>
            <p:ph type="subTitle" idx="2"/>
          </p:nvPr>
        </p:nvSpPr>
        <p:spPr>
          <a:xfrm>
            <a:off x="3458700" y="3439723"/>
            <a:ext cx="2226600" cy="9600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Please Notify </a:t>
            </a:r>
            <a:r>
              <a:rPr lang="en" b="1" dirty="0"/>
              <a:t>ME</a:t>
            </a:r>
            <a:r>
              <a:rPr lang="en" dirty="0"/>
              <a:t> As</a:t>
            </a:r>
          </a:p>
          <a:p>
            <a:pPr marL="0" lvl="0" indent="0" algn="ctr" rtl="0">
              <a:spcBef>
                <a:spcPts val="0"/>
              </a:spcBef>
              <a:spcAft>
                <a:spcPts val="0"/>
              </a:spcAft>
              <a:buNone/>
            </a:pPr>
            <a:r>
              <a:rPr lang="en" dirty="0"/>
              <a:t>Soon As You Notice</a:t>
            </a:r>
          </a:p>
          <a:p>
            <a:pPr marL="0" lvl="0" indent="0" algn="ctr" rtl="0">
              <a:spcBef>
                <a:spcPts val="0"/>
              </a:spcBef>
              <a:spcAft>
                <a:spcPts val="0"/>
              </a:spcAft>
              <a:buNone/>
            </a:pPr>
            <a:r>
              <a:rPr lang="en" cap="all" dirty="0"/>
              <a:t>Do Not Try To FIX</a:t>
            </a:r>
          </a:p>
          <a:p>
            <a:pPr marL="0" lvl="0" indent="0" algn="ctr" rtl="0">
              <a:spcBef>
                <a:spcPts val="0"/>
              </a:spcBef>
              <a:spcAft>
                <a:spcPts val="0"/>
              </a:spcAft>
              <a:buNone/>
            </a:pPr>
            <a:r>
              <a:rPr lang="en" cap="all" dirty="0"/>
              <a:t>Yourself </a:t>
            </a:r>
            <a:endParaRPr cap="all" dirty="0"/>
          </a:p>
        </p:txBody>
      </p:sp>
      <p:sp>
        <p:nvSpPr>
          <p:cNvPr id="953" name="Google Shape;953;p46"/>
          <p:cNvSpPr txBox="1">
            <a:spLocks noGrp="1"/>
          </p:cNvSpPr>
          <p:nvPr>
            <p:ph type="subTitle" idx="3"/>
          </p:nvPr>
        </p:nvSpPr>
        <p:spPr>
          <a:xfrm>
            <a:off x="6082750" y="3439724"/>
            <a:ext cx="2226600" cy="11119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 Will Be Submitted Via Our Class Github Repository</a:t>
            </a:r>
          </a:p>
          <a:p>
            <a:pPr marL="0" lvl="0" indent="0" algn="ctr" rtl="0">
              <a:spcBef>
                <a:spcPts val="0"/>
              </a:spcBef>
              <a:spcAft>
                <a:spcPts val="0"/>
              </a:spcAft>
              <a:buNone/>
            </a:pPr>
            <a:r>
              <a:rPr lang="en" sz="1000" b="1" dirty="0">
                <a:uFill>
                  <a:noFill/>
                </a:uFill>
                <a:sym typeface="Arial"/>
              </a:rPr>
              <a:t>(More On This Later)</a:t>
            </a:r>
            <a:endParaRPr sz="1000" b="1" dirty="0">
              <a:uFill>
                <a:noFill/>
              </a:uFill>
              <a:sym typeface="Arial"/>
            </a:endParaRPr>
          </a:p>
        </p:txBody>
      </p:sp>
      <p:sp>
        <p:nvSpPr>
          <p:cNvPr id="954" name="Google Shape;954;p46"/>
          <p:cNvSpPr txBox="1">
            <a:spLocks noGrp="1"/>
          </p:cNvSpPr>
          <p:nvPr>
            <p:ph type="subTitle" idx="4"/>
          </p:nvPr>
        </p:nvSpPr>
        <p:spPr>
          <a:xfrm>
            <a:off x="834813" y="2965175"/>
            <a:ext cx="2226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{Behavior}</a:t>
            </a:r>
            <a:endParaRPr dirty="0"/>
          </a:p>
        </p:txBody>
      </p:sp>
      <p:sp>
        <p:nvSpPr>
          <p:cNvPr id="955" name="Google Shape;955;p46"/>
          <p:cNvSpPr txBox="1">
            <a:spLocks noGrp="1"/>
          </p:cNvSpPr>
          <p:nvPr>
            <p:ph type="subTitle" idx="5"/>
          </p:nvPr>
        </p:nvSpPr>
        <p:spPr>
          <a:xfrm>
            <a:off x="3329093" y="3041925"/>
            <a:ext cx="2485814" cy="4959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{Damaged Equipment}</a:t>
            </a:r>
            <a:endParaRPr dirty="0"/>
          </a:p>
        </p:txBody>
      </p:sp>
      <p:sp>
        <p:nvSpPr>
          <p:cNvPr id="956" name="Google Shape;956;p46"/>
          <p:cNvSpPr txBox="1">
            <a:spLocks noGrp="1"/>
          </p:cNvSpPr>
          <p:nvPr>
            <p:ph type="subTitle" idx="6"/>
          </p:nvPr>
        </p:nvSpPr>
        <p:spPr>
          <a:xfrm>
            <a:off x="6082754" y="2965175"/>
            <a:ext cx="2226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{Work Submission}</a:t>
            </a:r>
            <a:endParaRPr dirty="0"/>
          </a:p>
        </p:txBody>
      </p:sp>
      <p:grpSp>
        <p:nvGrpSpPr>
          <p:cNvPr id="7" name="Google Shape;11018;p82">
            <a:extLst>
              <a:ext uri="{FF2B5EF4-FFF2-40B4-BE49-F238E27FC236}">
                <a16:creationId xmlns:a16="http://schemas.microsoft.com/office/drawing/2014/main" id="{B3EA0A3C-9F80-D417-1412-145C0AEF479E}"/>
              </a:ext>
            </a:extLst>
          </p:cNvPr>
          <p:cNvGrpSpPr/>
          <p:nvPr/>
        </p:nvGrpSpPr>
        <p:grpSpPr>
          <a:xfrm>
            <a:off x="1492272" y="1730474"/>
            <a:ext cx="975773" cy="914552"/>
            <a:chOff x="6219391" y="3816756"/>
            <a:chExt cx="356627" cy="334252"/>
          </a:xfrm>
        </p:grpSpPr>
        <p:sp>
          <p:nvSpPr>
            <p:cNvPr id="8" name="Google Shape;11019;p82">
              <a:extLst>
                <a:ext uri="{FF2B5EF4-FFF2-40B4-BE49-F238E27FC236}">
                  <a16:creationId xmlns:a16="http://schemas.microsoft.com/office/drawing/2014/main" id="{A732E6CC-E8B7-036F-35C0-819D55C66027}"/>
                </a:ext>
              </a:extLst>
            </p:cNvPr>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020;p82">
              <a:extLst>
                <a:ext uri="{FF2B5EF4-FFF2-40B4-BE49-F238E27FC236}">
                  <a16:creationId xmlns:a16="http://schemas.microsoft.com/office/drawing/2014/main" id="{6D6095E4-EAD8-01CD-E839-F48D31B890A6}"/>
                </a:ext>
              </a:extLst>
            </p:cNvPr>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21;p82">
              <a:extLst>
                <a:ext uri="{FF2B5EF4-FFF2-40B4-BE49-F238E27FC236}">
                  <a16:creationId xmlns:a16="http://schemas.microsoft.com/office/drawing/2014/main" id="{692F89F9-6E73-2345-D0BC-A72D2CD4B9E6}"/>
                </a:ext>
              </a:extLst>
            </p:cNvPr>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22;p82">
              <a:extLst>
                <a:ext uri="{FF2B5EF4-FFF2-40B4-BE49-F238E27FC236}">
                  <a16:creationId xmlns:a16="http://schemas.microsoft.com/office/drawing/2014/main" id="{23594AF4-70D0-6558-9ABC-F5D56764CA89}"/>
                </a:ext>
              </a:extLst>
            </p:cNvPr>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1251;p83">
            <a:extLst>
              <a:ext uri="{FF2B5EF4-FFF2-40B4-BE49-F238E27FC236}">
                <a16:creationId xmlns:a16="http://schemas.microsoft.com/office/drawing/2014/main" id="{85020542-FAEA-273F-1780-7FEBF6F99EA3}"/>
              </a:ext>
            </a:extLst>
          </p:cNvPr>
          <p:cNvGrpSpPr/>
          <p:nvPr/>
        </p:nvGrpSpPr>
        <p:grpSpPr>
          <a:xfrm>
            <a:off x="4165440" y="1532698"/>
            <a:ext cx="876680" cy="1134467"/>
            <a:chOff x="3119678" y="3360146"/>
            <a:chExt cx="269343" cy="348543"/>
          </a:xfrm>
        </p:grpSpPr>
        <p:sp>
          <p:nvSpPr>
            <p:cNvPr id="13" name="Google Shape;11252;p83">
              <a:extLst>
                <a:ext uri="{FF2B5EF4-FFF2-40B4-BE49-F238E27FC236}">
                  <a16:creationId xmlns:a16="http://schemas.microsoft.com/office/drawing/2014/main" id="{1A855294-A5A4-A517-2E18-158F5D90A117}"/>
                </a:ext>
              </a:extLst>
            </p:cNvPr>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53;p83">
              <a:extLst>
                <a:ext uri="{FF2B5EF4-FFF2-40B4-BE49-F238E27FC236}">
                  <a16:creationId xmlns:a16="http://schemas.microsoft.com/office/drawing/2014/main" id="{58676281-20D8-D425-6B0A-52BCD831DFFE}"/>
                </a:ext>
              </a:extLst>
            </p:cNvPr>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54;p83">
              <a:extLst>
                <a:ext uri="{FF2B5EF4-FFF2-40B4-BE49-F238E27FC236}">
                  <a16:creationId xmlns:a16="http://schemas.microsoft.com/office/drawing/2014/main" id="{DF48FD1D-0E03-BB7A-B9C4-7722EF6E04AB}"/>
                </a:ext>
              </a:extLst>
            </p:cNvPr>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255;p83">
              <a:extLst>
                <a:ext uri="{FF2B5EF4-FFF2-40B4-BE49-F238E27FC236}">
                  <a16:creationId xmlns:a16="http://schemas.microsoft.com/office/drawing/2014/main" id="{2CEFEB58-CD45-BE17-CEB1-FAEAAC8B4A0C}"/>
                </a:ext>
              </a:extLst>
            </p:cNvPr>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56;p83">
              <a:extLst>
                <a:ext uri="{FF2B5EF4-FFF2-40B4-BE49-F238E27FC236}">
                  <a16:creationId xmlns:a16="http://schemas.microsoft.com/office/drawing/2014/main" id="{E6604998-0B77-03F8-112D-53A679D83D11}"/>
                </a:ext>
              </a:extLst>
            </p:cNvPr>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57;p83">
              <a:extLst>
                <a:ext uri="{FF2B5EF4-FFF2-40B4-BE49-F238E27FC236}">
                  <a16:creationId xmlns:a16="http://schemas.microsoft.com/office/drawing/2014/main" id="{71B9EC69-85A2-0FA0-8572-602FC63650E1}"/>
                </a:ext>
              </a:extLst>
            </p:cNvPr>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58;p83">
              <a:extLst>
                <a:ext uri="{FF2B5EF4-FFF2-40B4-BE49-F238E27FC236}">
                  <a16:creationId xmlns:a16="http://schemas.microsoft.com/office/drawing/2014/main" id="{1D132A96-1BDA-FDFC-0CF9-D611BCFBB10A}"/>
                </a:ext>
              </a:extLst>
            </p:cNvPr>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1724;p83">
            <a:extLst>
              <a:ext uri="{FF2B5EF4-FFF2-40B4-BE49-F238E27FC236}">
                <a16:creationId xmlns:a16="http://schemas.microsoft.com/office/drawing/2014/main" id="{F440583C-FFBB-4CD8-D55F-39F64B9AF435}"/>
              </a:ext>
            </a:extLst>
          </p:cNvPr>
          <p:cNvGrpSpPr/>
          <p:nvPr/>
        </p:nvGrpSpPr>
        <p:grpSpPr>
          <a:xfrm>
            <a:off x="6829122" y="1756615"/>
            <a:ext cx="895730" cy="966822"/>
            <a:chOff x="2662884" y="1513044"/>
            <a:chExt cx="322914" cy="348543"/>
          </a:xfrm>
        </p:grpSpPr>
        <p:sp>
          <p:nvSpPr>
            <p:cNvPr id="21" name="Google Shape;11725;p83">
              <a:extLst>
                <a:ext uri="{FF2B5EF4-FFF2-40B4-BE49-F238E27FC236}">
                  <a16:creationId xmlns:a16="http://schemas.microsoft.com/office/drawing/2014/main" id="{27E158D3-366C-9419-DDE0-18B4F6C866CF}"/>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726;p83">
              <a:extLst>
                <a:ext uri="{FF2B5EF4-FFF2-40B4-BE49-F238E27FC236}">
                  <a16:creationId xmlns:a16="http://schemas.microsoft.com/office/drawing/2014/main" id="{FFCC0574-59A8-56F6-3FCD-8B0193411990}"/>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727;p83">
              <a:extLst>
                <a:ext uri="{FF2B5EF4-FFF2-40B4-BE49-F238E27FC236}">
                  <a16:creationId xmlns:a16="http://schemas.microsoft.com/office/drawing/2014/main" id="{98904D0D-CA34-02EF-D9AE-B7F9D0AEF7B4}"/>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28;p83">
              <a:extLst>
                <a:ext uri="{FF2B5EF4-FFF2-40B4-BE49-F238E27FC236}">
                  <a16:creationId xmlns:a16="http://schemas.microsoft.com/office/drawing/2014/main" id="{4AF0DE37-350B-68D2-9086-714711FDE2F0}"/>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29;p83">
              <a:extLst>
                <a:ext uri="{FF2B5EF4-FFF2-40B4-BE49-F238E27FC236}">
                  <a16:creationId xmlns:a16="http://schemas.microsoft.com/office/drawing/2014/main" id="{96FC51B7-17E8-2403-17E8-A3FB72ADBB48}"/>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30;p83">
              <a:extLst>
                <a:ext uri="{FF2B5EF4-FFF2-40B4-BE49-F238E27FC236}">
                  <a16:creationId xmlns:a16="http://schemas.microsoft.com/office/drawing/2014/main" id="{79EF7BDC-A142-2CB5-2987-F03BAAD25DCE}"/>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31;p83">
              <a:extLst>
                <a:ext uri="{FF2B5EF4-FFF2-40B4-BE49-F238E27FC236}">
                  <a16:creationId xmlns:a16="http://schemas.microsoft.com/office/drawing/2014/main" id="{669BCCA0-B211-29CE-FF2A-5F9ED77BA6F4}"/>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32;p83">
              <a:extLst>
                <a:ext uri="{FF2B5EF4-FFF2-40B4-BE49-F238E27FC236}">
                  <a16:creationId xmlns:a16="http://schemas.microsoft.com/office/drawing/2014/main" id="{F7E10A6E-CEF9-471F-B16D-D18B5E2B3574}"/>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33;p83">
              <a:extLst>
                <a:ext uri="{FF2B5EF4-FFF2-40B4-BE49-F238E27FC236}">
                  <a16:creationId xmlns:a16="http://schemas.microsoft.com/office/drawing/2014/main" id="{863238F4-3E22-3DF1-68D6-F3614FAFA5F1}"/>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34;p83">
              <a:extLst>
                <a:ext uri="{FF2B5EF4-FFF2-40B4-BE49-F238E27FC236}">
                  <a16:creationId xmlns:a16="http://schemas.microsoft.com/office/drawing/2014/main" id="{22A6FDA3-DD09-7D0F-8302-97E0F88CEB9E}"/>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SIGNING IN AND OUT </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017725"/>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sym typeface="Anton"/>
              </a:rPr>
              <a:t>Must </a:t>
            </a:r>
            <a:r>
              <a:rPr lang="en-US" altLang="en-US" sz="2000" dirty="0" err="1">
                <a:latin typeface="Anton"/>
                <a:sym typeface="Anton"/>
              </a:rPr>
              <a:t>Must</a:t>
            </a:r>
            <a:r>
              <a:rPr lang="en-US" altLang="en-US" sz="2000" dirty="0">
                <a:latin typeface="Anton"/>
                <a:sym typeface="Anton"/>
              </a:rPr>
              <a:t> </a:t>
            </a:r>
            <a:r>
              <a:rPr lang="en-US" altLang="en-US" sz="2000" dirty="0" err="1">
                <a:latin typeface="Anton"/>
                <a:sym typeface="Anton"/>
              </a:rPr>
              <a:t>Must</a:t>
            </a:r>
            <a:r>
              <a:rPr lang="en-US" altLang="en-US" sz="2000" dirty="0">
                <a:latin typeface="Anton"/>
                <a:sym typeface="Anton"/>
              </a:rPr>
              <a:t> be done!!!!</a:t>
            </a:r>
          </a:p>
          <a:p>
            <a:pPr marL="482600" indent="-342900" algn="l">
              <a:buFont typeface="Arial" panose="020B0604020202020204" pitchFamily="34" charset="0"/>
              <a:buChar char="•"/>
              <a:defRPr/>
            </a:pPr>
            <a:r>
              <a:rPr lang="en-US" altLang="en-US" sz="2000" dirty="0">
                <a:latin typeface="Anton"/>
                <a:sym typeface="Anton"/>
              </a:rPr>
              <a:t>If you are late in the AM, you must BUZZ IN and go directly to the office to sign in.</a:t>
            </a:r>
          </a:p>
          <a:p>
            <a:pPr marL="482600" indent="-342900" algn="l">
              <a:buFont typeface="Arial" panose="020B0604020202020204" pitchFamily="34" charset="0"/>
              <a:buChar char="•"/>
              <a:defRPr/>
            </a:pPr>
            <a:r>
              <a:rPr lang="en-US" altLang="en-US" sz="2000" dirty="0">
                <a:latin typeface="Anton"/>
                <a:sym typeface="Anton"/>
              </a:rPr>
              <a:t>If you are signing out during the day, </a:t>
            </a:r>
            <a:r>
              <a:rPr lang="en-US" altLang="en-US" sz="1800" dirty="0">
                <a:solidFill>
                  <a:srgbClr val="FF0000"/>
                </a:solidFill>
                <a:latin typeface="Berlin Sans FB Demi" panose="020E0802020502020306" pitchFamily="34" charset="0"/>
                <a:sym typeface="Anton"/>
              </a:rPr>
              <a:t>HAVE EXCUSE or E-MAIL SENT BEFOREHAND.</a:t>
            </a:r>
            <a:r>
              <a:rPr lang="en-US" altLang="en-US" sz="2000" dirty="0">
                <a:latin typeface="Anton"/>
                <a:sym typeface="Anton"/>
              </a:rPr>
              <a:t> Homeroom teacher will write up a sign-out slip for you to take to the Office. </a:t>
            </a:r>
          </a:p>
          <a:p>
            <a:pPr marL="482600" indent="-342900" algn="l">
              <a:buFont typeface="Arial" panose="020B0604020202020204" pitchFamily="34" charset="0"/>
              <a:buChar char="•"/>
              <a:defRPr/>
            </a:pPr>
            <a:r>
              <a:rPr lang="en-US" altLang="en-US" sz="2000" dirty="0">
                <a:latin typeface="Anton"/>
                <a:sym typeface="Anton"/>
              </a:rPr>
              <a:t>An e-mail from home TO ALL YOUR TEACHERS helps to let us know you are not going to be in school.</a:t>
            </a:r>
            <a:r>
              <a:rPr lang="en-US" altLang="en-US" sz="1800" dirty="0">
                <a:latin typeface="Berlin Sans FB Demi" panose="020E0802020502020306" pitchFamily="34" charset="0"/>
              </a:rPr>
              <a:t>  </a:t>
            </a:r>
          </a:p>
          <a:p>
            <a:pPr marL="0" indent="0">
              <a:buFontTx/>
              <a:buNone/>
              <a:defRPr/>
            </a:pPr>
            <a:endParaRPr lang="en-US" altLang="en-US" sz="1800" dirty="0">
              <a:latin typeface="Berlin Sans FB Demi" panose="020E0802020502020306" pitchFamily="34" charset="0"/>
            </a:endParaRPr>
          </a:p>
          <a:p>
            <a:pPr marL="0" indent="0">
              <a:buFontTx/>
              <a:buNone/>
              <a:defRPr/>
            </a:pPr>
            <a:r>
              <a:rPr lang="en-US" altLang="en-US" sz="1800" dirty="0">
                <a:latin typeface="Berlin Sans FB Demi" panose="020E0802020502020306" pitchFamily="34" charset="0"/>
              </a:rPr>
              <a:t>Phone/Text sign-outs will </a:t>
            </a:r>
            <a:r>
              <a:rPr lang="en-US" altLang="en-US" sz="1800" dirty="0">
                <a:solidFill>
                  <a:srgbClr val="FF0000"/>
                </a:solidFill>
                <a:latin typeface="Berlin Sans FB Demi" panose="020E0802020502020306" pitchFamily="34" charset="0"/>
              </a:rPr>
              <a:t>NOT</a:t>
            </a:r>
            <a:r>
              <a:rPr lang="en-US" altLang="en-US" sz="1800" dirty="0">
                <a:latin typeface="Berlin Sans FB Demi" panose="020E0802020502020306" pitchFamily="34" charset="0"/>
              </a:rPr>
              <a:t> be permitted!!</a:t>
            </a:r>
          </a:p>
        </p:txBody>
      </p:sp>
    </p:spTree>
    <p:extLst>
      <p:ext uri="{BB962C8B-B14F-4D97-AF65-F5344CB8AC3E}">
        <p14:creationId xmlns:p14="http://schemas.microsoft.com/office/powerpoint/2010/main" val="3838393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COURSE MATERIALS</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105507"/>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Take care of your workstations; they are expensive to replace</a:t>
            </a:r>
          </a:p>
          <a:p>
            <a:pPr marL="482600" indent="-342900" algn="l">
              <a:buFont typeface="Arial" panose="020B0604020202020204" pitchFamily="34" charset="0"/>
              <a:buChar char="•"/>
              <a:defRPr/>
            </a:pPr>
            <a:r>
              <a:rPr lang="en-US" altLang="en-US" sz="2000" dirty="0">
                <a:latin typeface="Anton"/>
              </a:rPr>
              <a:t>You should always find your station in a ready state – ready to login and go</a:t>
            </a:r>
          </a:p>
          <a:p>
            <a:pPr marL="482600" indent="-342900" algn="l">
              <a:buFont typeface="Arial" panose="020B0604020202020204" pitchFamily="34" charset="0"/>
              <a:buChar char="•"/>
              <a:defRPr/>
            </a:pPr>
            <a:r>
              <a:rPr lang="en-US" altLang="en-US" sz="2000" dirty="0">
                <a:latin typeface="Anton"/>
              </a:rPr>
              <a:t>You should leave station in a ready state – save files, logout</a:t>
            </a:r>
          </a:p>
          <a:p>
            <a:pPr marL="482600" indent="-342900" algn="l">
              <a:buFont typeface="Arial" panose="020B0604020202020204" pitchFamily="34" charset="0"/>
              <a:buChar char="•"/>
              <a:defRPr/>
            </a:pPr>
            <a:r>
              <a:rPr lang="en-US" altLang="en-US" sz="2000" dirty="0">
                <a:latin typeface="Anton"/>
              </a:rPr>
              <a:t>If there are hardware/software issues, let me know </a:t>
            </a:r>
          </a:p>
          <a:p>
            <a:pPr marL="482600" indent="-342900" algn="l">
              <a:buFont typeface="Arial" panose="020B0604020202020204" pitchFamily="34" charset="0"/>
              <a:buChar char="•"/>
              <a:defRPr/>
            </a:pPr>
            <a:r>
              <a:rPr lang="en-US" altLang="en-US" sz="2000" dirty="0">
                <a:latin typeface="Anton"/>
              </a:rPr>
              <a:t>Workstations are for course WORK, repeated warning for</a:t>
            </a:r>
          </a:p>
          <a:p>
            <a:pPr marL="139700" indent="0" algn="l">
              <a:defRPr/>
            </a:pPr>
            <a:r>
              <a:rPr lang="en-US" altLang="en-US" sz="2000" dirty="0">
                <a:latin typeface="Anton"/>
              </a:rPr>
              <a:t>      wandering off on the internet with have consequences</a:t>
            </a:r>
            <a:endParaRPr lang="en-US" altLang="en-US" sz="1800" dirty="0">
              <a:latin typeface="Berlin Sans FB Demi" panose="020E0802020502020306" pitchFamily="34" charset="0"/>
            </a:endParaRPr>
          </a:p>
        </p:txBody>
      </p:sp>
    </p:spTree>
    <p:extLst>
      <p:ext uri="{BB962C8B-B14F-4D97-AF65-F5344CB8AC3E}">
        <p14:creationId xmlns:p14="http://schemas.microsoft.com/office/powerpoint/2010/main" val="299224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FIRE DRILL PROCEDURE</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105507"/>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Take seriously, whether drill or real event</a:t>
            </a:r>
          </a:p>
          <a:p>
            <a:pPr marL="482600" indent="-342900" algn="l">
              <a:buFont typeface="Arial" panose="020B0604020202020204" pitchFamily="34" charset="0"/>
              <a:buChar char="•"/>
              <a:defRPr/>
            </a:pPr>
            <a:r>
              <a:rPr lang="en-US" altLang="en-US" sz="2000" dirty="0">
                <a:latin typeface="Anton"/>
              </a:rPr>
              <a:t>Know where to exit the school</a:t>
            </a:r>
          </a:p>
          <a:p>
            <a:pPr marL="482600" indent="-342900" algn="l">
              <a:buFont typeface="Arial" panose="020B0604020202020204" pitchFamily="34" charset="0"/>
              <a:buChar char="•"/>
              <a:defRPr/>
            </a:pPr>
            <a:r>
              <a:rPr lang="en-US" altLang="en-US" sz="2000" dirty="0">
                <a:latin typeface="Anton"/>
              </a:rPr>
              <a:t>Know where to meet</a:t>
            </a:r>
          </a:p>
          <a:p>
            <a:pPr marL="482600" indent="-342900" algn="l">
              <a:buFont typeface="Arial" panose="020B0604020202020204" pitchFamily="34" charset="0"/>
              <a:buChar char="•"/>
              <a:defRPr/>
            </a:pPr>
            <a:r>
              <a:rPr lang="en-US" altLang="en-US" sz="2000" dirty="0">
                <a:latin typeface="Anton"/>
              </a:rPr>
              <a:t>Know expectations for coming back to class after the drill</a:t>
            </a:r>
          </a:p>
          <a:p>
            <a:pPr marL="482600" indent="-342900" algn="l">
              <a:buFont typeface="Arial" panose="020B0604020202020204" pitchFamily="34" charset="0"/>
              <a:buChar char="•"/>
              <a:defRPr/>
            </a:pPr>
            <a:endParaRPr lang="en-US" altLang="en-US" sz="2000" dirty="0">
              <a:latin typeface="Anton"/>
            </a:endParaRPr>
          </a:p>
          <a:p>
            <a:pPr marL="482600" indent="-342900" algn="l">
              <a:buFont typeface="Arial" panose="020B0604020202020204" pitchFamily="34" charset="0"/>
              <a:buChar char="•"/>
              <a:defRPr/>
            </a:pPr>
            <a:r>
              <a:rPr lang="en-US" altLang="en-US" sz="2000" dirty="0">
                <a:solidFill>
                  <a:srgbClr val="FF0000"/>
                </a:solidFill>
                <a:latin typeface="Anton"/>
              </a:rPr>
              <a:t>Lets Review Our Exit</a:t>
            </a:r>
            <a:endParaRPr lang="en-US" altLang="en-US" sz="1800" dirty="0">
              <a:solidFill>
                <a:srgbClr val="FF0000"/>
              </a:solidFill>
              <a:latin typeface="Berlin Sans FB Demi" panose="020E0802020502020306" pitchFamily="34" charset="0"/>
            </a:endParaRPr>
          </a:p>
        </p:txBody>
      </p:sp>
    </p:spTree>
    <p:extLst>
      <p:ext uri="{BB962C8B-B14F-4D97-AF65-F5344CB8AC3E}">
        <p14:creationId xmlns:p14="http://schemas.microsoft.com/office/powerpoint/2010/main" val="1677483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EVACUATION INFORMATION</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017725"/>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In the event that we have to evacuate, AND THEN DISMISS, from </a:t>
            </a:r>
            <a:r>
              <a:rPr lang="en-US" altLang="en-US" sz="2000" dirty="0">
                <a:solidFill>
                  <a:srgbClr val="FF0000"/>
                </a:solidFill>
                <a:latin typeface="Anton"/>
              </a:rPr>
              <a:t>Willie </a:t>
            </a:r>
            <a:r>
              <a:rPr lang="en-US" altLang="en-US" sz="2000" dirty="0" err="1">
                <a:solidFill>
                  <a:srgbClr val="FF0000"/>
                </a:solidFill>
                <a:latin typeface="Anton"/>
              </a:rPr>
              <a:t>O’Ree</a:t>
            </a:r>
            <a:r>
              <a:rPr lang="en-US" altLang="en-US" sz="2000" dirty="0">
                <a:latin typeface="Anton"/>
              </a:rPr>
              <a:t>, the BEST &amp; FASTEST METHOD to get home is by taking the BUS</a:t>
            </a:r>
          </a:p>
          <a:p>
            <a:pPr marL="482600" indent="-342900" algn="l">
              <a:buFont typeface="Arial" panose="020B0604020202020204" pitchFamily="34" charset="0"/>
              <a:buChar char="•"/>
              <a:defRPr/>
            </a:pPr>
            <a:endParaRPr lang="en-US" altLang="en-US" sz="2000" dirty="0">
              <a:latin typeface="Anton"/>
            </a:endParaRPr>
          </a:p>
          <a:p>
            <a:pPr marL="482600" indent="-342900" algn="l">
              <a:buFont typeface="Arial" panose="020B0604020202020204" pitchFamily="34" charset="0"/>
              <a:buChar char="•"/>
              <a:defRPr/>
            </a:pPr>
            <a:r>
              <a:rPr lang="en-US" altLang="en-US" sz="2000" dirty="0">
                <a:latin typeface="Anton"/>
              </a:rPr>
              <a:t>You can contact your parents to let them know you are fine, but if they want to pick you up, they will be the last ones allowed to get you. There will be emergency personnel directing the situation and BUSES will go first.  All others will be                                                       afterwards</a:t>
            </a:r>
            <a:endParaRPr lang="en-US" altLang="en-US" sz="1800" dirty="0">
              <a:solidFill>
                <a:srgbClr val="FF0000"/>
              </a:solidFill>
              <a:latin typeface="Berlin Sans FB Demi" panose="020E0802020502020306" pitchFamily="34" charset="0"/>
            </a:endParaRPr>
          </a:p>
        </p:txBody>
      </p:sp>
    </p:spTree>
    <p:extLst>
      <p:ext uri="{BB962C8B-B14F-4D97-AF65-F5344CB8AC3E}">
        <p14:creationId xmlns:p14="http://schemas.microsoft.com/office/powerpoint/2010/main" val="4257991180"/>
      </p:ext>
    </p:extLst>
  </p:cSld>
  <p:clrMapOvr>
    <a:masterClrMapping/>
  </p:clrMapOvr>
</p:sld>
</file>

<file path=ppt/theme/theme1.xml><?xml version="1.0" encoding="utf-8"?>
<a:theme xmlns:a="http://schemas.openxmlformats.org/drawingml/2006/main" name="Java Programming Workshop by Slidesgo">
  <a:themeElements>
    <a:clrScheme name="Simple Light">
      <a:dk1>
        <a:srgbClr val="FAFAFA"/>
      </a:dk1>
      <a:lt1>
        <a:srgbClr val="0E0E0E"/>
      </a:lt1>
      <a:dk2>
        <a:srgbClr val="2E2E2E"/>
      </a:dk2>
      <a:lt2>
        <a:srgbClr val="0F0F0F"/>
      </a:lt2>
      <a:accent1>
        <a:srgbClr val="00C3DA"/>
      </a:accent1>
      <a:accent2>
        <a:srgbClr val="0B8EDA"/>
      </a:accent2>
      <a:accent3>
        <a:srgbClr val="7800DA"/>
      </a:accent3>
      <a:accent4>
        <a:srgbClr val="DA0078"/>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TotalTime>
  <Words>800</Words>
  <Application>Microsoft Office PowerPoint</Application>
  <PresentationFormat>On-screen Show (16:9)</PresentationFormat>
  <Paragraphs>108</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Anton</vt:lpstr>
      <vt:lpstr>Bebas Neue</vt:lpstr>
      <vt:lpstr>Catamaran</vt:lpstr>
      <vt:lpstr>Open Sans</vt:lpstr>
      <vt:lpstr>Arial</vt:lpstr>
      <vt:lpstr>Berlin Sans FB Demi</vt:lpstr>
      <vt:lpstr>Franklin Gothic Heavy</vt:lpstr>
      <vt:lpstr>Java Programming Workshop by Slidesgo</vt:lpstr>
      <vt:lpstr>COMPUTER SCIENCE 120</vt:lpstr>
      <vt:lpstr>Zero Day - Welcome</vt:lpstr>
      <vt:lpstr>About Your Instructor</vt:lpstr>
      <vt:lpstr>What To Expect From This Course</vt:lpstr>
      <vt:lpstr>Class Expectations</vt:lpstr>
      <vt:lpstr>SIGNING IN AND OUT </vt:lpstr>
      <vt:lpstr>COURSE MATERIALS</vt:lpstr>
      <vt:lpstr>FIRE DRILL PROCEDURE</vt:lpstr>
      <vt:lpstr>EVACUATION INFORMATION</vt:lpstr>
      <vt:lpstr>STASH YOUR TRASH &amp; RECYCLE </vt:lpstr>
      <vt:lpstr>WASHROOM BREAKS</vt:lpstr>
      <vt:lpstr>ELECTRONIC ENTERTAINMENT DEVICES</vt:lpstr>
      <vt:lpstr>Misc. Notes</vt:lpstr>
      <vt:lpstr>Let's Start Thinks About Apps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110</dc:title>
  <dc:creator>Jeffrey McDowell</dc:creator>
  <cp:lastModifiedBy>Jeffrey McDowell</cp:lastModifiedBy>
  <cp:revision>13</cp:revision>
  <dcterms:modified xsi:type="dcterms:W3CDTF">2024-01-31T15:15:56Z</dcterms:modified>
</cp:coreProperties>
</file>